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 id="256" r:id="rId5"/>
    <p:sldId id="260" r:id="rId6"/>
    <p:sldId id="265" r:id="rId7"/>
    <p:sldId id="261" r:id="rId8"/>
    <p:sldId id="266" r:id="rId9"/>
    <p:sldId id="267" r:id="rId10"/>
    <p:sldId id="262" r:id="rId11"/>
    <p:sldId id="270" r:id="rId12"/>
    <p:sldId id="268" r:id="rId13"/>
    <p:sldId id="269"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90" d="100"/>
          <a:sy n="90" d="100"/>
        </p:scale>
        <p:origin x="208" y="5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E704A5-A73D-4D4B-A8C6-E69B031311B0}" type="datetimeFigureOut">
              <a:rPr lang="en-CA" smtClean="0"/>
              <a:t>2019-03-31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3240766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E704A5-A73D-4D4B-A8C6-E69B031311B0}" type="datetimeFigureOut">
              <a:rPr lang="en-CA" smtClean="0"/>
              <a:t>2019-03-31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204278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E704A5-A73D-4D4B-A8C6-E69B031311B0}" type="datetimeFigureOut">
              <a:rPr lang="en-CA" smtClean="0"/>
              <a:t>2019-03-31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163524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E704A5-A73D-4D4B-A8C6-E69B031311B0}" type="datetimeFigureOut">
              <a:rPr lang="en-CA" smtClean="0"/>
              <a:t>2019-03-31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3851472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E704A5-A73D-4D4B-A8C6-E69B031311B0}" type="datetimeFigureOut">
              <a:rPr lang="en-CA" smtClean="0"/>
              <a:t>2019-03-31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1530924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E704A5-A73D-4D4B-A8C6-E69B031311B0}" type="datetimeFigureOut">
              <a:rPr lang="en-CA" smtClean="0"/>
              <a:t>2019-03-31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2031151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E704A5-A73D-4D4B-A8C6-E69B031311B0}" type="datetimeFigureOut">
              <a:rPr lang="en-CA" smtClean="0"/>
              <a:t>2019-03-31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147161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E704A5-A73D-4D4B-A8C6-E69B031311B0}" type="datetimeFigureOut">
              <a:rPr lang="en-CA" smtClean="0"/>
              <a:t>2019-03-31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4155649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704A5-A73D-4D4B-A8C6-E69B031311B0}" type="datetimeFigureOut">
              <a:rPr lang="en-CA" smtClean="0"/>
              <a:t>2019-03-31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2591563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704A5-A73D-4D4B-A8C6-E69B031311B0}" type="datetimeFigureOut">
              <a:rPr lang="en-CA" smtClean="0"/>
              <a:t>2019-03-31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2269721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704A5-A73D-4D4B-A8C6-E69B031311B0}" type="datetimeFigureOut">
              <a:rPr lang="en-CA" smtClean="0"/>
              <a:t>2019-03-31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3DE485E-AEA7-4ED6-8F24-C9543BF5A2C0}" type="slidenum">
              <a:rPr lang="en-CA" smtClean="0"/>
              <a:t>‹#›</a:t>
            </a:fld>
            <a:endParaRPr lang="en-CA"/>
          </a:p>
        </p:txBody>
      </p:sp>
    </p:spTree>
    <p:extLst>
      <p:ext uri="{BB962C8B-B14F-4D97-AF65-F5344CB8AC3E}">
        <p14:creationId xmlns:p14="http://schemas.microsoft.com/office/powerpoint/2010/main" val="2818566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704A5-A73D-4D4B-A8C6-E69B031311B0}" type="datetimeFigureOut">
              <a:rPr lang="en-CA" smtClean="0"/>
              <a:t>2019-03-31</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DE485E-AEA7-4ED6-8F24-C9543BF5A2C0}" type="slidenum">
              <a:rPr lang="en-CA" smtClean="0"/>
              <a:t>‹#›</a:t>
            </a:fld>
            <a:endParaRPr lang="en-CA"/>
          </a:p>
        </p:txBody>
      </p:sp>
    </p:spTree>
    <p:extLst>
      <p:ext uri="{BB962C8B-B14F-4D97-AF65-F5344CB8AC3E}">
        <p14:creationId xmlns:p14="http://schemas.microsoft.com/office/powerpoint/2010/main" val="33905695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biblehub.com/genesis/14-19.htm" TargetMode="External"/><Relationship Id="rId2" Type="http://schemas.openxmlformats.org/officeDocument/2006/relationships/hyperlink" Target="https://biblehub.com/nlt/genesis/14.htm#footnotesd" TargetMode="External"/><Relationship Id="rId1" Type="http://schemas.openxmlformats.org/officeDocument/2006/relationships/slideLayout" Target="../slideLayouts/slideLayout7.xml"/><Relationship Id="rId4" Type="http://schemas.openxmlformats.org/officeDocument/2006/relationships/hyperlink" Target="http://biblehub.com/genesis/14-20.ht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biblehub.com/proverbs/3-10.htm" TargetMode="External"/><Relationship Id="rId2" Type="http://schemas.openxmlformats.org/officeDocument/2006/relationships/hyperlink" Target="https://biblehub.com/proverbs/3-9.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biblehub.com/1_corinthians/16-2.htm"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biblehub.com/matthew/10-7.htm" TargetMode="External"/><Relationship Id="rId2" Type="http://schemas.openxmlformats.org/officeDocument/2006/relationships/hyperlink" Target="http://biblehub.com/matthew/10-6.htm" TargetMode="External"/><Relationship Id="rId1" Type="http://schemas.openxmlformats.org/officeDocument/2006/relationships/slideLayout" Target="../slideLayouts/slideLayout1.xml"/><Relationship Id="rId5" Type="http://schemas.openxmlformats.org/officeDocument/2006/relationships/hyperlink" Target="http://biblehub.com/matthew/10-8.htm" TargetMode="External"/><Relationship Id="rId4" Type="http://schemas.openxmlformats.org/officeDocument/2006/relationships/hyperlink" Target="https://biblehub.com/nlt/matthew/10.htm#footnotes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0223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7EEC5E-1371-4183-AF92-3921B26A02F0}"/>
              </a:ext>
            </a:extLst>
          </p:cNvPr>
          <p:cNvSpPr/>
          <p:nvPr/>
        </p:nvSpPr>
        <p:spPr>
          <a:xfrm>
            <a:off x="873853" y="1744910"/>
            <a:ext cx="10444294" cy="3051495"/>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solidFill>
                <a:schemeClr val="tx1"/>
              </a:solidFill>
            </a:endParaRPr>
          </a:p>
          <a:p>
            <a:r>
              <a:rPr lang="en-US" b="1" dirty="0">
                <a:solidFill>
                  <a:schemeClr val="tx1"/>
                </a:solidFill>
              </a:rPr>
              <a:t>GEN 14</a:t>
            </a:r>
          </a:p>
          <a:p>
            <a:endParaRPr lang="en-US" b="1" dirty="0">
              <a:solidFill>
                <a:schemeClr val="tx1"/>
              </a:solidFill>
            </a:endParaRPr>
          </a:p>
          <a:p>
            <a:r>
              <a:rPr lang="en-US" b="1" dirty="0">
                <a:solidFill>
                  <a:schemeClr val="tx1"/>
                </a:solidFill>
              </a:rPr>
              <a:t>18</a:t>
            </a:r>
            <a:r>
              <a:rPr lang="en-US" dirty="0">
                <a:solidFill>
                  <a:schemeClr val="tx1"/>
                </a:solidFill>
              </a:rPr>
              <a:t>And Melchizedek, the king of Salem and a priest of God Most </a:t>
            </a:r>
            <a:r>
              <a:rPr lang="en-US" dirty="0" err="1">
                <a:solidFill>
                  <a:schemeClr val="tx1"/>
                </a:solidFill>
              </a:rPr>
              <a:t>High,</a:t>
            </a:r>
            <a:r>
              <a:rPr lang="en-US" b="1" i="1" baseline="30000" dirty="0" err="1">
                <a:solidFill>
                  <a:schemeClr val="tx1"/>
                </a:solidFill>
                <a:hlinkClick r:id="rId2">
                  <a:extLst>
                    <a:ext uri="{A12FA001-AC4F-418D-AE19-62706E023703}">
                      <ahyp:hlinkClr xmlns:ahyp="http://schemas.microsoft.com/office/drawing/2018/hyperlinkcolor" val="tx"/>
                    </a:ext>
                  </a:extLst>
                </a:hlinkClick>
              </a:rPr>
              <a:t>d</a:t>
            </a:r>
            <a:r>
              <a:rPr lang="en-US" dirty="0">
                <a:solidFill>
                  <a:schemeClr val="tx1"/>
                </a:solidFill>
              </a:rPr>
              <a:t> brought Abram some bread and</a:t>
            </a:r>
          </a:p>
          <a:p>
            <a:endParaRPr lang="en-US" dirty="0">
              <a:solidFill>
                <a:schemeClr val="tx1"/>
              </a:solidFill>
            </a:endParaRPr>
          </a:p>
          <a:p>
            <a:r>
              <a:rPr lang="en-US" dirty="0">
                <a:solidFill>
                  <a:schemeClr val="tx1"/>
                </a:solidFill>
              </a:rPr>
              <a:t>wine. </a:t>
            </a:r>
            <a:r>
              <a:rPr lang="en-US" b="1" dirty="0">
                <a:solidFill>
                  <a:schemeClr val="tx1"/>
                </a:solidFill>
                <a:hlinkClick r:id="rId3">
                  <a:extLst>
                    <a:ext uri="{A12FA001-AC4F-418D-AE19-62706E023703}">
                      <ahyp:hlinkClr xmlns:ahyp="http://schemas.microsoft.com/office/drawing/2018/hyperlinkcolor" val="tx"/>
                    </a:ext>
                  </a:extLst>
                </a:hlinkClick>
              </a:rPr>
              <a:t>19</a:t>
            </a:r>
            <a:r>
              <a:rPr lang="en-US" dirty="0">
                <a:solidFill>
                  <a:schemeClr val="tx1"/>
                </a:solidFill>
              </a:rPr>
              <a:t>Melchizedek blessed Abram with this blessing:  “Blessed be Abram by God Most High,</a:t>
            </a:r>
          </a:p>
          <a:p>
            <a:endParaRPr lang="en-US" dirty="0">
              <a:solidFill>
                <a:schemeClr val="tx1"/>
              </a:solidFill>
            </a:endParaRPr>
          </a:p>
          <a:p>
            <a:r>
              <a:rPr lang="en-US" dirty="0">
                <a:solidFill>
                  <a:schemeClr val="tx1"/>
                </a:solidFill>
              </a:rPr>
              <a:t>Creator of heaven and earth.</a:t>
            </a:r>
            <a:r>
              <a:rPr lang="en-US" b="1" dirty="0">
                <a:solidFill>
                  <a:schemeClr val="tx1"/>
                </a:solidFill>
                <a:hlinkClick r:id="rId4">
                  <a:extLst>
                    <a:ext uri="{A12FA001-AC4F-418D-AE19-62706E023703}">
                      <ahyp:hlinkClr xmlns:ahyp="http://schemas.microsoft.com/office/drawing/2018/hyperlinkcolor" val="tx"/>
                    </a:ext>
                  </a:extLst>
                </a:hlinkClick>
              </a:rPr>
              <a:t>20</a:t>
            </a:r>
            <a:r>
              <a:rPr lang="en-US" dirty="0">
                <a:solidFill>
                  <a:schemeClr val="tx1"/>
                </a:solidFill>
              </a:rPr>
              <a:t>And blessed be God Most </a:t>
            </a:r>
            <a:r>
              <a:rPr lang="en-US" dirty="0" err="1">
                <a:solidFill>
                  <a:schemeClr val="tx1"/>
                </a:solidFill>
              </a:rPr>
              <a:t>High,who</a:t>
            </a:r>
            <a:r>
              <a:rPr lang="en-US" dirty="0">
                <a:solidFill>
                  <a:schemeClr val="tx1"/>
                </a:solidFill>
              </a:rPr>
              <a:t> has defeated your enemies for you.”</a:t>
            </a:r>
          </a:p>
          <a:p>
            <a:endParaRPr lang="en-US" dirty="0">
              <a:solidFill>
                <a:schemeClr val="tx1"/>
              </a:solidFill>
            </a:endParaRPr>
          </a:p>
          <a:p>
            <a:r>
              <a:rPr lang="en-US" dirty="0">
                <a:solidFill>
                  <a:schemeClr val="tx1"/>
                </a:solidFill>
              </a:rPr>
              <a:t>Then Abram gave Melchizedek a </a:t>
            </a:r>
            <a:r>
              <a:rPr lang="en-US" b="1" dirty="0">
                <a:solidFill>
                  <a:schemeClr val="tx1"/>
                </a:solidFill>
              </a:rPr>
              <a:t>tenth</a:t>
            </a:r>
            <a:r>
              <a:rPr lang="en-US" dirty="0">
                <a:solidFill>
                  <a:schemeClr val="tx1"/>
                </a:solidFill>
              </a:rPr>
              <a:t> of all the goods he had recovered.</a:t>
            </a:r>
          </a:p>
          <a:p>
            <a:pPr algn="ctr"/>
            <a:endParaRPr lang="en-CA" sz="4000" dirty="0">
              <a:solidFill>
                <a:schemeClr val="tx1"/>
              </a:solidFill>
            </a:endParaRPr>
          </a:p>
        </p:txBody>
      </p:sp>
      <p:sp>
        <p:nvSpPr>
          <p:cNvPr id="4" name="Rectangle 3">
            <a:extLst>
              <a:ext uri="{FF2B5EF4-FFF2-40B4-BE49-F238E27FC236}">
                <a16:creationId xmlns:a16="http://schemas.microsoft.com/office/drawing/2014/main" id="{FC7222B2-5A31-4121-85E8-792F80303C84}"/>
              </a:ext>
            </a:extLst>
          </p:cNvPr>
          <p:cNvSpPr/>
          <p:nvPr/>
        </p:nvSpPr>
        <p:spPr>
          <a:xfrm>
            <a:off x="873852" y="339671"/>
            <a:ext cx="5222147"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ABRAHAMIC COVENANT</a:t>
            </a:r>
            <a:endParaRPr lang="en-CA" sz="3200" dirty="0">
              <a:solidFill>
                <a:schemeClr val="tx1"/>
              </a:solidFill>
            </a:endParaRPr>
          </a:p>
        </p:txBody>
      </p:sp>
    </p:spTree>
    <p:extLst>
      <p:ext uri="{BB962C8B-B14F-4D97-AF65-F5344CB8AC3E}">
        <p14:creationId xmlns:p14="http://schemas.microsoft.com/office/powerpoint/2010/main" val="3200194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8ADCE7C-F18C-467E-A0E4-840C87215A52}"/>
              </a:ext>
            </a:extLst>
          </p:cNvPr>
          <p:cNvSpPr/>
          <p:nvPr/>
        </p:nvSpPr>
        <p:spPr>
          <a:xfrm>
            <a:off x="873853" y="461394"/>
            <a:ext cx="10444294" cy="1904302"/>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b="1" dirty="0">
              <a:solidFill>
                <a:schemeClr val="tx1"/>
              </a:solidFill>
            </a:endParaRPr>
          </a:p>
          <a:p>
            <a:pPr algn="ctr"/>
            <a:r>
              <a:rPr lang="en-CA" sz="2800" dirty="0">
                <a:solidFill>
                  <a:schemeClr val="tx1"/>
                </a:solidFill>
              </a:rPr>
              <a:t>Prov 11: 34</a:t>
            </a:r>
          </a:p>
          <a:p>
            <a:pPr algn="ctr"/>
            <a:r>
              <a:rPr lang="en-US" sz="2800" dirty="0">
                <a:solidFill>
                  <a:schemeClr val="tx1"/>
                </a:solidFill>
              </a:rPr>
              <a:t>One person gives freely, yet gains even more; another withholds unduly, but comes to poverty</a:t>
            </a:r>
            <a:endParaRPr lang="en-CA" sz="2800" dirty="0">
              <a:solidFill>
                <a:schemeClr val="tx1"/>
              </a:solidFill>
            </a:endParaRPr>
          </a:p>
        </p:txBody>
      </p:sp>
      <p:sp>
        <p:nvSpPr>
          <p:cNvPr id="6" name="Rectangle 5">
            <a:extLst>
              <a:ext uri="{FF2B5EF4-FFF2-40B4-BE49-F238E27FC236}">
                <a16:creationId xmlns:a16="http://schemas.microsoft.com/office/drawing/2014/main" id="{601ECE1E-F716-4364-BD64-1BE9F1368EC2}"/>
              </a:ext>
            </a:extLst>
          </p:cNvPr>
          <p:cNvSpPr/>
          <p:nvPr/>
        </p:nvSpPr>
        <p:spPr>
          <a:xfrm>
            <a:off x="873853" y="2588003"/>
            <a:ext cx="10444294" cy="1904302"/>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b="1" dirty="0">
              <a:solidFill>
                <a:schemeClr val="tx1"/>
              </a:solidFill>
            </a:endParaRPr>
          </a:p>
          <a:p>
            <a:pPr algn="ctr"/>
            <a:r>
              <a:rPr lang="en-CA" sz="2800" dirty="0">
                <a:solidFill>
                  <a:schemeClr val="tx1"/>
                </a:solidFill>
              </a:rPr>
              <a:t>Prov 3: 9-10</a:t>
            </a:r>
          </a:p>
          <a:p>
            <a:r>
              <a:rPr lang="en-US" sz="2400" b="1" dirty="0">
                <a:solidFill>
                  <a:schemeClr val="tx1"/>
                </a:solidFill>
                <a:hlinkClick r:id="rId2">
                  <a:extLst>
                    <a:ext uri="{A12FA001-AC4F-418D-AE19-62706E023703}">
                      <ahyp:hlinkClr xmlns:ahyp="http://schemas.microsoft.com/office/drawing/2018/hyperlinkcolor" val="tx"/>
                    </a:ext>
                  </a:extLst>
                </a:hlinkClick>
              </a:rPr>
              <a:t>9</a:t>
            </a:r>
            <a:r>
              <a:rPr lang="en-US" sz="2400" dirty="0">
                <a:solidFill>
                  <a:schemeClr val="tx1"/>
                </a:solidFill>
              </a:rPr>
              <a:t>Honor the LORD with your wealth and with the </a:t>
            </a:r>
            <a:r>
              <a:rPr lang="en-US" sz="2400" dirty="0" err="1">
                <a:solidFill>
                  <a:schemeClr val="tx1"/>
                </a:solidFill>
              </a:rPr>
              <a:t>firstfruits</a:t>
            </a:r>
            <a:r>
              <a:rPr lang="en-US" sz="2400" dirty="0">
                <a:solidFill>
                  <a:schemeClr val="tx1"/>
                </a:solidFill>
              </a:rPr>
              <a:t> of all your harvest;</a:t>
            </a:r>
          </a:p>
          <a:p>
            <a:r>
              <a:rPr lang="en-US" sz="2400" b="1" dirty="0">
                <a:solidFill>
                  <a:schemeClr val="tx1"/>
                </a:solidFill>
                <a:hlinkClick r:id="rId3">
                  <a:extLst>
                    <a:ext uri="{A12FA001-AC4F-418D-AE19-62706E023703}">
                      <ahyp:hlinkClr xmlns:ahyp="http://schemas.microsoft.com/office/drawing/2018/hyperlinkcolor" val="tx"/>
                    </a:ext>
                  </a:extLst>
                </a:hlinkClick>
              </a:rPr>
              <a:t>10</a:t>
            </a:r>
            <a:r>
              <a:rPr lang="en-US" sz="2400" dirty="0">
                <a:solidFill>
                  <a:schemeClr val="tx1"/>
                </a:solidFill>
              </a:rPr>
              <a:t>then your barns will be filled with plenty, and your vats will overflow with new wine.</a:t>
            </a:r>
          </a:p>
          <a:p>
            <a:pPr algn="ctr"/>
            <a:endParaRPr lang="en-CA" sz="2800" dirty="0">
              <a:solidFill>
                <a:schemeClr val="tx1"/>
              </a:solidFill>
            </a:endParaRPr>
          </a:p>
        </p:txBody>
      </p:sp>
      <p:sp>
        <p:nvSpPr>
          <p:cNvPr id="7" name="Rectangle 6">
            <a:extLst>
              <a:ext uri="{FF2B5EF4-FFF2-40B4-BE49-F238E27FC236}">
                <a16:creationId xmlns:a16="http://schemas.microsoft.com/office/drawing/2014/main" id="{350D27B8-8784-423B-B3CF-3067755B2F8A}"/>
              </a:ext>
            </a:extLst>
          </p:cNvPr>
          <p:cNvSpPr/>
          <p:nvPr/>
        </p:nvSpPr>
        <p:spPr>
          <a:xfrm>
            <a:off x="873853" y="4707622"/>
            <a:ext cx="10444294" cy="1904302"/>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1 CHRON 29: 9</a:t>
            </a:r>
          </a:p>
          <a:p>
            <a:r>
              <a:rPr lang="en-US" sz="2400" dirty="0">
                <a:solidFill>
                  <a:schemeClr val="tx1"/>
                </a:solidFill>
              </a:rPr>
              <a:t>Then the people rejoiced because they had offered so willingly, for they made their offering to the LORD with a whole heart, and King David also rejoiced greatly.</a:t>
            </a:r>
            <a:endParaRPr lang="en-US" sz="2400" b="1" dirty="0">
              <a:solidFill>
                <a:schemeClr val="tx1"/>
              </a:solidFill>
            </a:endParaRPr>
          </a:p>
        </p:txBody>
      </p:sp>
    </p:spTree>
    <p:extLst>
      <p:ext uri="{BB962C8B-B14F-4D97-AF65-F5344CB8AC3E}">
        <p14:creationId xmlns:p14="http://schemas.microsoft.com/office/powerpoint/2010/main" val="198906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9B6FDBE-EB47-4283-B68E-370DDB3E90B0}"/>
              </a:ext>
            </a:extLst>
          </p:cNvPr>
          <p:cNvSpPr/>
          <p:nvPr/>
        </p:nvSpPr>
        <p:spPr>
          <a:xfrm>
            <a:off x="873853" y="2432807"/>
            <a:ext cx="10444294" cy="3051495"/>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solidFill>
                <a:schemeClr val="tx1"/>
              </a:solidFill>
            </a:endParaRPr>
          </a:p>
          <a:p>
            <a:r>
              <a:rPr lang="en-US" dirty="0">
                <a:solidFill>
                  <a:schemeClr val="tx1"/>
                </a:solidFill>
              </a:rPr>
              <a:t>1 COR 16</a:t>
            </a:r>
          </a:p>
          <a:p>
            <a:r>
              <a:rPr lang="en-US" dirty="0"/>
              <a:t> </a:t>
            </a:r>
          </a:p>
          <a:p>
            <a:r>
              <a:rPr lang="en-US" b="1" dirty="0">
                <a:solidFill>
                  <a:schemeClr val="tx1"/>
                </a:solidFill>
              </a:rPr>
              <a:t>1</a:t>
            </a:r>
            <a:r>
              <a:rPr lang="en-US" dirty="0">
                <a:solidFill>
                  <a:schemeClr val="tx1"/>
                </a:solidFill>
              </a:rPr>
              <a:t>Now concerning the collection for the saints, as I directed the churches of Galatia, so do you also. </a:t>
            </a:r>
            <a:r>
              <a:rPr lang="en-US" b="1" dirty="0">
                <a:solidFill>
                  <a:schemeClr val="tx1"/>
                </a:solidFill>
                <a:hlinkClick r:id="rId2">
                  <a:extLst>
                    <a:ext uri="{A12FA001-AC4F-418D-AE19-62706E023703}">
                      <ahyp:hlinkClr xmlns:ahyp="http://schemas.microsoft.com/office/drawing/2018/hyperlinkcolor" val="tx"/>
                    </a:ext>
                  </a:extLst>
                </a:hlinkClick>
              </a:rPr>
              <a:t>2</a:t>
            </a:r>
            <a:r>
              <a:rPr lang="en-US" dirty="0">
                <a:solidFill>
                  <a:schemeClr val="tx1"/>
                </a:solidFill>
              </a:rPr>
              <a:t>On the</a:t>
            </a:r>
          </a:p>
          <a:p>
            <a:endParaRPr lang="en-US" dirty="0">
              <a:solidFill>
                <a:schemeClr val="tx1"/>
              </a:solidFill>
            </a:endParaRPr>
          </a:p>
          <a:p>
            <a:r>
              <a:rPr lang="en-US" dirty="0">
                <a:solidFill>
                  <a:schemeClr val="tx1"/>
                </a:solidFill>
              </a:rPr>
              <a:t> first day of every week each one of you is to put aside and save, as he may prosper, so that no collections be </a:t>
            </a:r>
          </a:p>
          <a:p>
            <a:endParaRPr lang="en-US" dirty="0">
              <a:solidFill>
                <a:schemeClr val="tx1"/>
              </a:solidFill>
            </a:endParaRPr>
          </a:p>
          <a:p>
            <a:r>
              <a:rPr lang="en-US" dirty="0">
                <a:solidFill>
                  <a:schemeClr val="tx1"/>
                </a:solidFill>
              </a:rPr>
              <a:t>made when I come.</a:t>
            </a:r>
            <a:endParaRPr lang="en-US" b="1" dirty="0">
              <a:solidFill>
                <a:schemeClr val="tx1"/>
              </a:solidFill>
            </a:endParaRPr>
          </a:p>
          <a:p>
            <a:pPr algn="ctr"/>
            <a:endParaRPr lang="en-CA" sz="4000" dirty="0">
              <a:solidFill>
                <a:schemeClr val="tx1"/>
              </a:solidFill>
            </a:endParaRPr>
          </a:p>
        </p:txBody>
      </p:sp>
      <p:cxnSp>
        <p:nvCxnSpPr>
          <p:cNvPr id="8" name="Straight Connector 7">
            <a:extLst>
              <a:ext uri="{FF2B5EF4-FFF2-40B4-BE49-F238E27FC236}">
                <a16:creationId xmlns:a16="http://schemas.microsoft.com/office/drawing/2014/main" id="{5A585F7E-22B9-4B28-ACF4-386E502E942F}"/>
              </a:ext>
            </a:extLst>
          </p:cNvPr>
          <p:cNvCxnSpPr>
            <a:cxnSpLocks/>
          </p:cNvCxnSpPr>
          <p:nvPr/>
        </p:nvCxnSpPr>
        <p:spPr>
          <a:xfrm>
            <a:off x="964734" y="4194495"/>
            <a:ext cx="213080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0EAE9E6E-2D8F-4B5D-8684-11549B68BA47}"/>
              </a:ext>
            </a:extLst>
          </p:cNvPr>
          <p:cNvSpPr/>
          <p:nvPr/>
        </p:nvSpPr>
        <p:spPr>
          <a:xfrm>
            <a:off x="806740" y="541006"/>
            <a:ext cx="5222147"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PRINCIPLES FOR GIVING</a:t>
            </a:r>
            <a:endParaRPr lang="en-CA" sz="3200" dirty="0">
              <a:solidFill>
                <a:schemeClr val="tx1"/>
              </a:solidFill>
            </a:endParaRPr>
          </a:p>
        </p:txBody>
      </p:sp>
    </p:spTree>
    <p:extLst>
      <p:ext uri="{BB962C8B-B14F-4D97-AF65-F5344CB8AC3E}">
        <p14:creationId xmlns:p14="http://schemas.microsoft.com/office/powerpoint/2010/main" val="7605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112AF7-394E-42CC-B904-D0AD3A917C18}"/>
              </a:ext>
            </a:extLst>
          </p:cNvPr>
          <p:cNvSpPr/>
          <p:nvPr/>
        </p:nvSpPr>
        <p:spPr>
          <a:xfrm>
            <a:off x="1258348" y="364837"/>
            <a:ext cx="9529893"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WHO HAS GOD CALLED TO THIS REGION?</a:t>
            </a:r>
            <a:endParaRPr lang="en-CA" sz="3200" dirty="0">
              <a:solidFill>
                <a:schemeClr val="tx1"/>
              </a:solidFill>
            </a:endParaRPr>
          </a:p>
        </p:txBody>
      </p:sp>
      <p:sp>
        <p:nvSpPr>
          <p:cNvPr id="3" name="Rectangle 2">
            <a:extLst>
              <a:ext uri="{FF2B5EF4-FFF2-40B4-BE49-F238E27FC236}">
                <a16:creationId xmlns:a16="http://schemas.microsoft.com/office/drawing/2014/main" id="{6CAE1755-F26A-4E78-88AC-77C991213769}"/>
              </a:ext>
            </a:extLst>
          </p:cNvPr>
          <p:cNvSpPr/>
          <p:nvPr/>
        </p:nvSpPr>
        <p:spPr>
          <a:xfrm>
            <a:off x="1258348" y="1662950"/>
            <a:ext cx="9529893"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WHO HAS GOD CALLED TO ADVANCE HIS KINGDOM?</a:t>
            </a:r>
            <a:endParaRPr lang="en-CA" sz="3200" dirty="0">
              <a:solidFill>
                <a:schemeClr val="tx1"/>
              </a:solidFill>
            </a:endParaRPr>
          </a:p>
        </p:txBody>
      </p:sp>
      <p:sp>
        <p:nvSpPr>
          <p:cNvPr id="4" name="Rectangle 3">
            <a:extLst>
              <a:ext uri="{FF2B5EF4-FFF2-40B4-BE49-F238E27FC236}">
                <a16:creationId xmlns:a16="http://schemas.microsoft.com/office/drawing/2014/main" id="{FCFE3B13-04D2-4471-91EF-93E50A94AA9B}"/>
              </a:ext>
            </a:extLst>
          </p:cNvPr>
          <p:cNvSpPr/>
          <p:nvPr/>
        </p:nvSpPr>
        <p:spPr>
          <a:xfrm>
            <a:off x="1258347" y="2926080"/>
            <a:ext cx="9529893"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WHO IS GOING TO REACH THE COMMUNITY?</a:t>
            </a:r>
            <a:endParaRPr lang="en-CA" sz="3200" dirty="0">
              <a:solidFill>
                <a:schemeClr val="tx1"/>
              </a:solidFill>
            </a:endParaRPr>
          </a:p>
        </p:txBody>
      </p:sp>
      <p:sp>
        <p:nvSpPr>
          <p:cNvPr id="5" name="Rectangle 4">
            <a:extLst>
              <a:ext uri="{FF2B5EF4-FFF2-40B4-BE49-F238E27FC236}">
                <a16:creationId xmlns:a16="http://schemas.microsoft.com/office/drawing/2014/main" id="{69416575-3F58-4284-A071-8621A1921FC8}"/>
              </a:ext>
            </a:extLst>
          </p:cNvPr>
          <p:cNvSpPr/>
          <p:nvPr/>
        </p:nvSpPr>
        <p:spPr>
          <a:xfrm>
            <a:off x="1258346" y="4224193"/>
            <a:ext cx="9529893"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WHO WILL HEAL, BIND UP AND PREACH THE GOSPEL? </a:t>
            </a:r>
            <a:endParaRPr lang="en-CA" sz="3200" dirty="0">
              <a:solidFill>
                <a:schemeClr val="tx1"/>
              </a:solidFill>
            </a:endParaRPr>
          </a:p>
        </p:txBody>
      </p:sp>
      <p:sp>
        <p:nvSpPr>
          <p:cNvPr id="6" name="Rectangle 5">
            <a:extLst>
              <a:ext uri="{FF2B5EF4-FFF2-40B4-BE49-F238E27FC236}">
                <a16:creationId xmlns:a16="http://schemas.microsoft.com/office/drawing/2014/main" id="{79245173-1931-45F9-BC3F-8B1BAF64184D}"/>
              </a:ext>
            </a:extLst>
          </p:cNvPr>
          <p:cNvSpPr/>
          <p:nvPr/>
        </p:nvSpPr>
        <p:spPr>
          <a:xfrm>
            <a:off x="1258346" y="5492442"/>
            <a:ext cx="9529893"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WHO IS GOING TO FINANCE IT?</a:t>
            </a:r>
            <a:endParaRPr lang="en-CA" sz="3200" dirty="0">
              <a:solidFill>
                <a:schemeClr val="tx1"/>
              </a:solidFill>
            </a:endParaRPr>
          </a:p>
        </p:txBody>
      </p:sp>
    </p:spTree>
    <p:extLst>
      <p:ext uri="{BB962C8B-B14F-4D97-AF65-F5344CB8AC3E}">
        <p14:creationId xmlns:p14="http://schemas.microsoft.com/office/powerpoint/2010/main" val="339833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7160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95A5FD-5782-486B-9324-E80B9E4FC020}"/>
              </a:ext>
            </a:extLst>
          </p:cNvPr>
          <p:cNvSpPr/>
          <p:nvPr/>
        </p:nvSpPr>
        <p:spPr>
          <a:xfrm>
            <a:off x="194345" y="2058449"/>
            <a:ext cx="11803310" cy="2741102"/>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Acts 8: 32</a:t>
            </a:r>
          </a:p>
          <a:p>
            <a:pPr algn="ctr"/>
            <a:endParaRPr lang="en-US" sz="2800" dirty="0">
              <a:solidFill>
                <a:schemeClr val="tx1"/>
              </a:solidFill>
            </a:endParaRPr>
          </a:p>
          <a:p>
            <a:pPr algn="ctr"/>
            <a:r>
              <a:rPr lang="en-US" sz="2800" dirty="0">
                <a:solidFill>
                  <a:schemeClr val="tx1"/>
                </a:solidFill>
              </a:rPr>
              <a:t>He who did not spare His own Son, but delivered Him over for us all, how will He </a:t>
            </a:r>
          </a:p>
          <a:p>
            <a:pPr algn="ctr"/>
            <a:endParaRPr lang="en-US" sz="2800" dirty="0">
              <a:solidFill>
                <a:schemeClr val="tx1"/>
              </a:solidFill>
            </a:endParaRPr>
          </a:p>
          <a:p>
            <a:pPr algn="ctr"/>
            <a:r>
              <a:rPr lang="en-US" sz="2800" dirty="0">
                <a:solidFill>
                  <a:schemeClr val="tx1"/>
                </a:solidFill>
              </a:rPr>
              <a:t>not also with Him freely give us all things?</a:t>
            </a:r>
          </a:p>
        </p:txBody>
      </p:sp>
      <p:sp>
        <p:nvSpPr>
          <p:cNvPr id="9" name="Rectangle 8">
            <a:extLst>
              <a:ext uri="{FF2B5EF4-FFF2-40B4-BE49-F238E27FC236}">
                <a16:creationId xmlns:a16="http://schemas.microsoft.com/office/drawing/2014/main" id="{92A7C5B6-727C-4394-A94B-8F88CF5ACEEE}"/>
              </a:ext>
            </a:extLst>
          </p:cNvPr>
          <p:cNvSpPr/>
          <p:nvPr/>
        </p:nvSpPr>
        <p:spPr>
          <a:xfrm>
            <a:off x="391996" y="244634"/>
            <a:ext cx="3094139" cy="1252056"/>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GOD GIVES</a:t>
            </a:r>
          </a:p>
        </p:txBody>
      </p:sp>
    </p:spTree>
    <p:extLst>
      <p:ext uri="{BB962C8B-B14F-4D97-AF65-F5344CB8AC3E}">
        <p14:creationId xmlns:p14="http://schemas.microsoft.com/office/powerpoint/2010/main" val="296059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CED06C-24B0-4C76-965F-034414C85929}"/>
              </a:ext>
            </a:extLst>
          </p:cNvPr>
          <p:cNvSpPr/>
          <p:nvPr/>
        </p:nvSpPr>
        <p:spPr>
          <a:xfrm>
            <a:off x="662729" y="335560"/>
            <a:ext cx="11090246" cy="448811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ACTS 20</a:t>
            </a:r>
          </a:p>
          <a:p>
            <a:pPr algn="ctr"/>
            <a:endParaRPr lang="en-US" sz="2400" b="1" dirty="0">
              <a:solidFill>
                <a:schemeClr val="tx1"/>
              </a:solidFill>
            </a:endParaRPr>
          </a:p>
          <a:p>
            <a:pPr algn="ctr"/>
            <a:r>
              <a:rPr lang="en-US" sz="2400" b="1" dirty="0">
                <a:solidFill>
                  <a:schemeClr val="tx1"/>
                </a:solidFill>
              </a:rPr>
              <a:t>33</a:t>
            </a:r>
            <a:r>
              <a:rPr lang="en-US" sz="2400" dirty="0">
                <a:solidFill>
                  <a:schemeClr val="tx1"/>
                </a:solidFill>
              </a:rPr>
              <a:t>“I have never coveted anyone’s silver or gold or fine clothes. </a:t>
            </a:r>
            <a:r>
              <a:rPr lang="en-US" sz="2400" b="1" dirty="0">
                <a:solidFill>
                  <a:schemeClr val="tx1"/>
                </a:solidFill>
              </a:rPr>
              <a:t>34</a:t>
            </a:r>
            <a:r>
              <a:rPr lang="en-US" sz="2400" dirty="0">
                <a:solidFill>
                  <a:schemeClr val="tx1"/>
                </a:solidFill>
              </a:rPr>
              <a:t>You know that these </a:t>
            </a:r>
          </a:p>
          <a:p>
            <a:pPr algn="ctr"/>
            <a:endParaRPr lang="en-US" sz="2400" dirty="0">
              <a:solidFill>
                <a:schemeClr val="tx1"/>
              </a:solidFill>
            </a:endParaRPr>
          </a:p>
          <a:p>
            <a:pPr algn="ctr"/>
            <a:r>
              <a:rPr lang="en-US" sz="2400" dirty="0">
                <a:solidFill>
                  <a:schemeClr val="tx1"/>
                </a:solidFill>
              </a:rPr>
              <a:t>hands of mine have worked to supply my own needs and even the needs of those who </a:t>
            </a:r>
          </a:p>
          <a:p>
            <a:pPr algn="ctr"/>
            <a:endParaRPr lang="en-US" sz="2400" dirty="0">
              <a:solidFill>
                <a:schemeClr val="tx1"/>
              </a:solidFill>
            </a:endParaRPr>
          </a:p>
          <a:p>
            <a:pPr algn="ctr"/>
            <a:r>
              <a:rPr lang="en-US" sz="2400" dirty="0">
                <a:solidFill>
                  <a:schemeClr val="tx1"/>
                </a:solidFill>
              </a:rPr>
              <a:t>were with me. </a:t>
            </a:r>
            <a:r>
              <a:rPr lang="en-US" sz="2400" b="1" dirty="0">
                <a:solidFill>
                  <a:schemeClr val="tx1"/>
                </a:solidFill>
              </a:rPr>
              <a:t>35</a:t>
            </a:r>
            <a:r>
              <a:rPr lang="en-US" sz="2400" dirty="0">
                <a:solidFill>
                  <a:schemeClr val="tx1"/>
                </a:solidFill>
              </a:rPr>
              <a:t>And I have been a constant example of how you can help those in </a:t>
            </a:r>
          </a:p>
          <a:p>
            <a:pPr algn="ctr"/>
            <a:endParaRPr lang="en-US" sz="2400" dirty="0">
              <a:solidFill>
                <a:schemeClr val="tx1"/>
              </a:solidFill>
            </a:endParaRPr>
          </a:p>
          <a:p>
            <a:pPr algn="ctr"/>
            <a:r>
              <a:rPr lang="en-US" sz="2400" dirty="0">
                <a:solidFill>
                  <a:schemeClr val="tx1"/>
                </a:solidFill>
              </a:rPr>
              <a:t>need by working hard. You should remember the words of the Lord Jesus: ‘It is more </a:t>
            </a:r>
          </a:p>
          <a:p>
            <a:pPr algn="ctr"/>
            <a:endParaRPr lang="en-US" sz="2400" dirty="0">
              <a:solidFill>
                <a:schemeClr val="tx1"/>
              </a:solidFill>
            </a:endParaRPr>
          </a:p>
          <a:p>
            <a:pPr algn="ctr"/>
            <a:r>
              <a:rPr lang="en-US" sz="2400" dirty="0">
                <a:solidFill>
                  <a:schemeClr val="tx1"/>
                </a:solidFill>
              </a:rPr>
              <a:t>blessed to give than to receive.’”</a:t>
            </a:r>
            <a:endParaRPr lang="en-CA" sz="2400" dirty="0">
              <a:solidFill>
                <a:schemeClr val="tx1"/>
              </a:solidFill>
            </a:endParaRPr>
          </a:p>
        </p:txBody>
      </p:sp>
      <p:cxnSp>
        <p:nvCxnSpPr>
          <p:cNvPr id="9" name="Straight Connector 8">
            <a:extLst>
              <a:ext uri="{FF2B5EF4-FFF2-40B4-BE49-F238E27FC236}">
                <a16:creationId xmlns:a16="http://schemas.microsoft.com/office/drawing/2014/main" id="{A8E5B5D2-854D-4DAD-9A9C-9E2DFA8C7AD3}"/>
              </a:ext>
            </a:extLst>
          </p:cNvPr>
          <p:cNvCxnSpPr>
            <a:cxnSpLocks/>
          </p:cNvCxnSpPr>
          <p:nvPr/>
        </p:nvCxnSpPr>
        <p:spPr>
          <a:xfrm flipV="1">
            <a:off x="10217791" y="3892492"/>
            <a:ext cx="1174459" cy="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BB6EEA-A698-4949-9B17-E45571A6A801}"/>
              </a:ext>
            </a:extLst>
          </p:cNvPr>
          <p:cNvCxnSpPr/>
          <p:nvPr/>
        </p:nvCxnSpPr>
        <p:spPr>
          <a:xfrm>
            <a:off x="4194495" y="4647501"/>
            <a:ext cx="3699545"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52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D4FC24-44B7-4D61-A29F-50A8ED90DF15}"/>
              </a:ext>
            </a:extLst>
          </p:cNvPr>
          <p:cNvSpPr/>
          <p:nvPr/>
        </p:nvSpPr>
        <p:spPr>
          <a:xfrm>
            <a:off x="698383" y="580472"/>
            <a:ext cx="10795234" cy="4511646"/>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MATT 10</a:t>
            </a:r>
          </a:p>
          <a:p>
            <a:pPr algn="ctr"/>
            <a:endParaRPr lang="en-US" sz="2400" b="1" dirty="0">
              <a:solidFill>
                <a:schemeClr val="tx1"/>
              </a:solidFill>
            </a:endParaRPr>
          </a:p>
          <a:p>
            <a:r>
              <a:rPr lang="en-US" sz="2400" b="1" dirty="0">
                <a:solidFill>
                  <a:schemeClr val="tx1"/>
                </a:solidFill>
              </a:rPr>
              <a:t>5</a:t>
            </a:r>
            <a:r>
              <a:rPr lang="en-US" sz="2400" dirty="0">
                <a:solidFill>
                  <a:schemeClr val="tx1"/>
                </a:solidFill>
              </a:rPr>
              <a:t>Jesus sent out the twelve apostles with these instructions: “Don’t go to the Gentiles </a:t>
            </a:r>
          </a:p>
          <a:p>
            <a:endParaRPr lang="en-US" sz="2400" dirty="0">
              <a:solidFill>
                <a:schemeClr val="tx1"/>
              </a:solidFill>
            </a:endParaRPr>
          </a:p>
          <a:p>
            <a:r>
              <a:rPr lang="en-US" sz="2400" dirty="0">
                <a:solidFill>
                  <a:schemeClr val="tx1"/>
                </a:solidFill>
              </a:rPr>
              <a:t>or the Samaritans, </a:t>
            </a:r>
            <a:r>
              <a:rPr lang="en-US" sz="2400" b="1" dirty="0">
                <a:solidFill>
                  <a:schemeClr val="tx1"/>
                </a:solidFill>
                <a:hlinkClick r:id="rId2">
                  <a:extLst>
                    <a:ext uri="{A12FA001-AC4F-418D-AE19-62706E023703}">
                      <ahyp:hlinkClr xmlns:ahyp="http://schemas.microsoft.com/office/drawing/2018/hyperlinkcolor" val="tx"/>
                    </a:ext>
                  </a:extLst>
                </a:hlinkClick>
              </a:rPr>
              <a:t>6</a:t>
            </a:r>
            <a:r>
              <a:rPr lang="en-US" sz="2400" dirty="0">
                <a:solidFill>
                  <a:schemeClr val="tx1"/>
                </a:solidFill>
              </a:rPr>
              <a:t>but </a:t>
            </a:r>
            <a:r>
              <a:rPr lang="en-US" sz="2400" dirty="0" err="1">
                <a:solidFill>
                  <a:schemeClr val="tx1"/>
                </a:solidFill>
              </a:rPr>
              <a:t>onlyto</a:t>
            </a:r>
            <a:r>
              <a:rPr lang="en-US" sz="2400" dirty="0">
                <a:solidFill>
                  <a:schemeClr val="tx1"/>
                </a:solidFill>
              </a:rPr>
              <a:t> the people of Israel—God’s lost sheep. </a:t>
            </a:r>
            <a:r>
              <a:rPr lang="en-US" sz="2400" b="1" dirty="0">
                <a:solidFill>
                  <a:schemeClr val="tx1"/>
                </a:solidFill>
                <a:hlinkClick r:id="rId3">
                  <a:extLst>
                    <a:ext uri="{A12FA001-AC4F-418D-AE19-62706E023703}">
                      <ahyp:hlinkClr xmlns:ahyp="http://schemas.microsoft.com/office/drawing/2018/hyperlinkcolor" val="tx"/>
                    </a:ext>
                  </a:extLst>
                </a:hlinkClick>
              </a:rPr>
              <a:t>7</a:t>
            </a:r>
            <a:r>
              <a:rPr lang="en-US" sz="2400" dirty="0">
                <a:solidFill>
                  <a:schemeClr val="tx1"/>
                </a:solidFill>
              </a:rPr>
              <a:t>Go and </a:t>
            </a:r>
          </a:p>
          <a:p>
            <a:endParaRPr lang="en-US" sz="2400" dirty="0">
              <a:solidFill>
                <a:schemeClr val="tx1"/>
              </a:solidFill>
            </a:endParaRPr>
          </a:p>
          <a:p>
            <a:r>
              <a:rPr lang="en-US" sz="2400" dirty="0">
                <a:solidFill>
                  <a:schemeClr val="tx1"/>
                </a:solidFill>
              </a:rPr>
              <a:t>announce to them that the Kingdom of Heaven is </a:t>
            </a:r>
            <a:r>
              <a:rPr lang="en-US" sz="2400" dirty="0" err="1">
                <a:solidFill>
                  <a:schemeClr val="tx1"/>
                </a:solidFill>
              </a:rPr>
              <a:t>near.</a:t>
            </a:r>
            <a:r>
              <a:rPr lang="en-US" sz="2400" b="1" i="1" baseline="30000" dirty="0" err="1">
                <a:solidFill>
                  <a:schemeClr val="tx1"/>
                </a:solidFill>
                <a:hlinkClick r:id="rId4">
                  <a:extLst>
                    <a:ext uri="{A12FA001-AC4F-418D-AE19-62706E023703}">
                      <ahyp:hlinkClr xmlns:ahyp="http://schemas.microsoft.com/office/drawing/2018/hyperlinkcolor" val="tx"/>
                    </a:ext>
                  </a:extLst>
                </a:hlinkClick>
              </a:rPr>
              <a:t>d</a:t>
            </a:r>
            <a:r>
              <a:rPr lang="en-US" sz="2400" dirty="0">
                <a:solidFill>
                  <a:schemeClr val="tx1"/>
                </a:solidFill>
              </a:rPr>
              <a:t> </a:t>
            </a:r>
            <a:r>
              <a:rPr lang="en-US" sz="2400" b="1" dirty="0">
                <a:solidFill>
                  <a:schemeClr val="tx1"/>
                </a:solidFill>
                <a:hlinkClick r:id="rId5">
                  <a:extLst>
                    <a:ext uri="{A12FA001-AC4F-418D-AE19-62706E023703}">
                      <ahyp:hlinkClr xmlns:ahyp="http://schemas.microsoft.com/office/drawing/2018/hyperlinkcolor" val="tx"/>
                    </a:ext>
                  </a:extLst>
                </a:hlinkClick>
              </a:rPr>
              <a:t>8</a:t>
            </a:r>
            <a:r>
              <a:rPr lang="en-US" sz="2400" dirty="0">
                <a:solidFill>
                  <a:schemeClr val="tx1"/>
                </a:solidFill>
              </a:rPr>
              <a:t>Heal the sick, raise the </a:t>
            </a:r>
          </a:p>
          <a:p>
            <a:endParaRPr lang="en-US" sz="2400" dirty="0">
              <a:solidFill>
                <a:schemeClr val="tx1"/>
              </a:solidFill>
            </a:endParaRPr>
          </a:p>
          <a:p>
            <a:r>
              <a:rPr lang="en-US" sz="2400" dirty="0">
                <a:solidFill>
                  <a:schemeClr val="tx1"/>
                </a:solidFill>
              </a:rPr>
              <a:t>dead, cure those with leprosy, and cast out demons. </a:t>
            </a:r>
          </a:p>
          <a:p>
            <a:endParaRPr lang="en-US" sz="2400" dirty="0">
              <a:solidFill>
                <a:schemeClr val="tx1"/>
              </a:solidFill>
            </a:endParaRPr>
          </a:p>
          <a:p>
            <a:r>
              <a:rPr lang="en-US" sz="2400" b="1" dirty="0">
                <a:solidFill>
                  <a:schemeClr val="tx1"/>
                </a:solidFill>
              </a:rPr>
              <a:t>Give as freely as you have received!</a:t>
            </a:r>
            <a:endParaRPr lang="en-CA" sz="2400" b="1" dirty="0">
              <a:solidFill>
                <a:schemeClr val="tx1"/>
              </a:solidFill>
            </a:endParaRPr>
          </a:p>
        </p:txBody>
      </p:sp>
    </p:spTree>
    <p:extLst>
      <p:ext uri="{BB962C8B-B14F-4D97-AF65-F5344CB8AC3E}">
        <p14:creationId xmlns:p14="http://schemas.microsoft.com/office/powerpoint/2010/main" val="209867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8" end="8"/>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5BAA05F-FC2D-4EAE-A776-4F6505CE2335}"/>
              </a:ext>
            </a:extLst>
          </p:cNvPr>
          <p:cNvSpPr/>
          <p:nvPr/>
        </p:nvSpPr>
        <p:spPr>
          <a:xfrm>
            <a:off x="770387" y="805343"/>
            <a:ext cx="11090246" cy="5285063"/>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MATT 6</a:t>
            </a:r>
          </a:p>
          <a:p>
            <a:endParaRPr lang="en-US" sz="2800" b="1" dirty="0">
              <a:solidFill>
                <a:schemeClr val="tx1"/>
              </a:solidFill>
            </a:endParaRPr>
          </a:p>
          <a:p>
            <a:r>
              <a:rPr lang="en-US" sz="2800" b="1" dirty="0">
                <a:solidFill>
                  <a:schemeClr val="tx1"/>
                </a:solidFill>
              </a:rPr>
              <a:t>19</a:t>
            </a:r>
            <a:r>
              <a:rPr lang="en-US" sz="2800" dirty="0">
                <a:solidFill>
                  <a:schemeClr val="tx1"/>
                </a:solidFill>
              </a:rPr>
              <a:t> “Do not store up for yourselves treasures on earth, where moths and </a:t>
            </a:r>
          </a:p>
          <a:p>
            <a:endParaRPr lang="en-US" sz="2800" dirty="0">
              <a:solidFill>
                <a:schemeClr val="tx1"/>
              </a:solidFill>
            </a:endParaRPr>
          </a:p>
          <a:p>
            <a:r>
              <a:rPr lang="en-US" sz="2800" dirty="0">
                <a:solidFill>
                  <a:schemeClr val="tx1"/>
                </a:solidFill>
              </a:rPr>
              <a:t>vermin destroy, and where thieves break in and steal. </a:t>
            </a:r>
          </a:p>
          <a:p>
            <a:endParaRPr lang="en-US" sz="2800" b="1" dirty="0">
              <a:solidFill>
                <a:schemeClr val="tx1"/>
              </a:solidFill>
            </a:endParaRPr>
          </a:p>
          <a:p>
            <a:r>
              <a:rPr lang="en-US" sz="2800" b="1" dirty="0">
                <a:solidFill>
                  <a:schemeClr val="tx1"/>
                </a:solidFill>
              </a:rPr>
              <a:t>20</a:t>
            </a:r>
            <a:r>
              <a:rPr lang="en-US" sz="2800" dirty="0">
                <a:solidFill>
                  <a:schemeClr val="tx1"/>
                </a:solidFill>
              </a:rPr>
              <a:t> But store up for yourselves treasures in heaven, where moths and </a:t>
            </a:r>
          </a:p>
          <a:p>
            <a:endParaRPr lang="en-US" sz="2800" dirty="0">
              <a:solidFill>
                <a:schemeClr val="tx1"/>
              </a:solidFill>
            </a:endParaRPr>
          </a:p>
          <a:p>
            <a:r>
              <a:rPr lang="en-US" sz="2800" dirty="0">
                <a:solidFill>
                  <a:schemeClr val="tx1"/>
                </a:solidFill>
              </a:rPr>
              <a:t>vermin do not destroy, and where thieves do not break in and steal. </a:t>
            </a:r>
          </a:p>
          <a:p>
            <a:endParaRPr lang="en-US" sz="2800" b="1" dirty="0">
              <a:solidFill>
                <a:schemeClr val="tx1"/>
              </a:solidFill>
            </a:endParaRPr>
          </a:p>
          <a:p>
            <a:r>
              <a:rPr lang="en-US" sz="2800" b="1" dirty="0">
                <a:solidFill>
                  <a:schemeClr val="tx1"/>
                </a:solidFill>
              </a:rPr>
              <a:t>21</a:t>
            </a:r>
            <a:r>
              <a:rPr lang="en-US" sz="2800" dirty="0">
                <a:solidFill>
                  <a:schemeClr val="tx1"/>
                </a:solidFill>
              </a:rPr>
              <a:t> For where your treasure is, there your heart will be also. </a:t>
            </a:r>
          </a:p>
        </p:txBody>
      </p:sp>
      <p:cxnSp>
        <p:nvCxnSpPr>
          <p:cNvPr id="5" name="Straight Connector 4">
            <a:extLst>
              <a:ext uri="{FF2B5EF4-FFF2-40B4-BE49-F238E27FC236}">
                <a16:creationId xmlns:a16="http://schemas.microsoft.com/office/drawing/2014/main" id="{AD4E63C8-6548-46D8-AD31-4419B5AB72BD}"/>
              </a:ext>
            </a:extLst>
          </p:cNvPr>
          <p:cNvCxnSpPr>
            <a:cxnSpLocks/>
          </p:cNvCxnSpPr>
          <p:nvPr/>
        </p:nvCxnSpPr>
        <p:spPr>
          <a:xfrm>
            <a:off x="1400962" y="2374084"/>
            <a:ext cx="112412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B921668-9BA5-4230-A6A7-B3C76B5B0701}"/>
              </a:ext>
            </a:extLst>
          </p:cNvPr>
          <p:cNvCxnSpPr>
            <a:cxnSpLocks/>
          </p:cNvCxnSpPr>
          <p:nvPr/>
        </p:nvCxnSpPr>
        <p:spPr>
          <a:xfrm>
            <a:off x="1291905" y="4127383"/>
            <a:ext cx="133384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ADEA2957-2EB5-496F-979E-A356B5140446}"/>
              </a:ext>
            </a:extLst>
          </p:cNvPr>
          <p:cNvSpPr/>
          <p:nvPr/>
        </p:nvSpPr>
        <p:spPr>
          <a:xfrm>
            <a:off x="6930704" y="3653406"/>
            <a:ext cx="1231783" cy="461394"/>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Oval 11">
            <a:extLst>
              <a:ext uri="{FF2B5EF4-FFF2-40B4-BE49-F238E27FC236}">
                <a16:creationId xmlns:a16="http://schemas.microsoft.com/office/drawing/2014/main" id="{B145CBDE-CF77-4911-BD05-7B94735A000E}"/>
              </a:ext>
            </a:extLst>
          </p:cNvPr>
          <p:cNvSpPr/>
          <p:nvPr/>
        </p:nvSpPr>
        <p:spPr>
          <a:xfrm>
            <a:off x="6769916" y="5395520"/>
            <a:ext cx="947956" cy="461394"/>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a:extLst>
              <a:ext uri="{FF2B5EF4-FFF2-40B4-BE49-F238E27FC236}">
                <a16:creationId xmlns:a16="http://schemas.microsoft.com/office/drawing/2014/main" id="{E28E5844-B08C-4D40-86AA-CBC4257D3B42}"/>
              </a:ext>
            </a:extLst>
          </p:cNvPr>
          <p:cNvSpPr/>
          <p:nvPr/>
        </p:nvSpPr>
        <p:spPr>
          <a:xfrm>
            <a:off x="7717872" y="1974210"/>
            <a:ext cx="947956" cy="461394"/>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72369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B479B28-0EE8-4039-9482-E75D39E6F9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692" y="1168210"/>
            <a:ext cx="3032448" cy="4922197"/>
          </a:xfrm>
          <a:prstGeom prst="rect">
            <a:avLst/>
          </a:prstGeom>
        </p:spPr>
      </p:pic>
      <p:sp>
        <p:nvSpPr>
          <p:cNvPr id="8" name="Heart 7">
            <a:extLst>
              <a:ext uri="{FF2B5EF4-FFF2-40B4-BE49-F238E27FC236}">
                <a16:creationId xmlns:a16="http://schemas.microsoft.com/office/drawing/2014/main" id="{950F404C-EAAC-4363-B5E4-F70B7A53AC15}"/>
              </a:ext>
            </a:extLst>
          </p:cNvPr>
          <p:cNvSpPr/>
          <p:nvPr/>
        </p:nvSpPr>
        <p:spPr>
          <a:xfrm>
            <a:off x="2528639" y="2599907"/>
            <a:ext cx="146180" cy="130628"/>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a:extLst>
              <a:ext uri="{FF2B5EF4-FFF2-40B4-BE49-F238E27FC236}">
                <a16:creationId xmlns:a16="http://schemas.microsoft.com/office/drawing/2014/main" id="{8DA773FD-A382-4AD9-BBDE-220C776F2564}"/>
              </a:ext>
            </a:extLst>
          </p:cNvPr>
          <p:cNvSpPr/>
          <p:nvPr/>
        </p:nvSpPr>
        <p:spPr>
          <a:xfrm>
            <a:off x="5059960" y="591342"/>
            <a:ext cx="6823242" cy="152277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GIVING IS AN ISSUE OF THE HEART</a:t>
            </a:r>
            <a:endParaRPr lang="en-CA" sz="4000" dirty="0">
              <a:solidFill>
                <a:schemeClr val="tx1"/>
              </a:solidFill>
            </a:endParaRPr>
          </a:p>
        </p:txBody>
      </p:sp>
      <p:sp>
        <p:nvSpPr>
          <p:cNvPr id="11" name="Rectangle 10">
            <a:extLst>
              <a:ext uri="{FF2B5EF4-FFF2-40B4-BE49-F238E27FC236}">
                <a16:creationId xmlns:a16="http://schemas.microsoft.com/office/drawing/2014/main" id="{33996384-BA74-4B43-858D-3A6D0C5A9B97}"/>
              </a:ext>
            </a:extLst>
          </p:cNvPr>
          <p:cNvSpPr/>
          <p:nvPr/>
        </p:nvSpPr>
        <p:spPr>
          <a:xfrm>
            <a:off x="5059960" y="2599907"/>
            <a:ext cx="6823242" cy="152277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IS YOUR HEART FOCUSED ON EARTH?</a:t>
            </a:r>
            <a:endParaRPr lang="en-CA" sz="4000" dirty="0">
              <a:solidFill>
                <a:schemeClr val="tx1"/>
              </a:solidFill>
            </a:endParaRPr>
          </a:p>
        </p:txBody>
      </p:sp>
      <p:sp>
        <p:nvSpPr>
          <p:cNvPr id="12" name="Rectangle 11">
            <a:extLst>
              <a:ext uri="{FF2B5EF4-FFF2-40B4-BE49-F238E27FC236}">
                <a16:creationId xmlns:a16="http://schemas.microsoft.com/office/drawing/2014/main" id="{CB70AB17-4FF2-46C7-8108-E9E5F7C9BD35}"/>
              </a:ext>
            </a:extLst>
          </p:cNvPr>
          <p:cNvSpPr/>
          <p:nvPr/>
        </p:nvSpPr>
        <p:spPr>
          <a:xfrm>
            <a:off x="5059960" y="4676781"/>
            <a:ext cx="6823242" cy="152277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IS IT FOCUSED ON THE KINGDOM?</a:t>
            </a:r>
            <a:endParaRPr lang="en-CA" sz="4000" dirty="0">
              <a:solidFill>
                <a:schemeClr val="tx1"/>
              </a:solidFill>
            </a:endParaRPr>
          </a:p>
        </p:txBody>
      </p:sp>
    </p:spTree>
    <p:extLst>
      <p:ext uri="{BB962C8B-B14F-4D97-AF65-F5344CB8AC3E}">
        <p14:creationId xmlns:p14="http://schemas.microsoft.com/office/powerpoint/2010/main" val="274741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6C41D33-127A-4DA9-9FE7-7188E3E5721F}"/>
              </a:ext>
            </a:extLst>
          </p:cNvPr>
          <p:cNvSpPr/>
          <p:nvPr/>
        </p:nvSpPr>
        <p:spPr>
          <a:xfrm>
            <a:off x="791557" y="339671"/>
            <a:ext cx="2478024"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2 Cor 9</a:t>
            </a:r>
            <a:endParaRPr lang="en-CA" sz="3200" dirty="0">
              <a:solidFill>
                <a:schemeClr val="tx1"/>
              </a:solidFill>
            </a:endParaRPr>
          </a:p>
        </p:txBody>
      </p:sp>
      <p:pic>
        <p:nvPicPr>
          <p:cNvPr id="7" name="Picture 6">
            <a:extLst>
              <a:ext uri="{FF2B5EF4-FFF2-40B4-BE49-F238E27FC236}">
                <a16:creationId xmlns:a16="http://schemas.microsoft.com/office/drawing/2014/main" id="{361B59E2-1794-436F-ABF8-5DCC04312D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5123" y="1512159"/>
            <a:ext cx="3032448" cy="4922197"/>
          </a:xfrm>
          <a:prstGeom prst="rect">
            <a:avLst/>
          </a:prstGeom>
        </p:spPr>
      </p:pic>
      <p:sp>
        <p:nvSpPr>
          <p:cNvPr id="9" name="Heart 8">
            <a:extLst>
              <a:ext uri="{FF2B5EF4-FFF2-40B4-BE49-F238E27FC236}">
                <a16:creationId xmlns:a16="http://schemas.microsoft.com/office/drawing/2014/main" id="{A948CDCB-DFEC-4879-A2AC-3B9585FE6EE7}"/>
              </a:ext>
            </a:extLst>
          </p:cNvPr>
          <p:cNvSpPr/>
          <p:nvPr/>
        </p:nvSpPr>
        <p:spPr>
          <a:xfrm>
            <a:off x="5805552" y="2851577"/>
            <a:ext cx="291589" cy="277516"/>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a:extLst>
              <a:ext uri="{FF2B5EF4-FFF2-40B4-BE49-F238E27FC236}">
                <a16:creationId xmlns:a16="http://schemas.microsoft.com/office/drawing/2014/main" id="{30B265B5-75FB-4F96-8D5A-18A415EF9F45}"/>
              </a:ext>
            </a:extLst>
          </p:cNvPr>
          <p:cNvSpPr/>
          <p:nvPr/>
        </p:nvSpPr>
        <p:spPr>
          <a:xfrm>
            <a:off x="7467571" y="1009239"/>
            <a:ext cx="2951556"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Amount to give</a:t>
            </a:r>
            <a:endParaRPr lang="en-CA" sz="3200" dirty="0">
              <a:solidFill>
                <a:schemeClr val="tx1"/>
              </a:solidFill>
            </a:endParaRPr>
          </a:p>
        </p:txBody>
      </p:sp>
      <p:sp>
        <p:nvSpPr>
          <p:cNvPr id="12" name="Rectangle 11">
            <a:extLst>
              <a:ext uri="{FF2B5EF4-FFF2-40B4-BE49-F238E27FC236}">
                <a16:creationId xmlns:a16="http://schemas.microsoft.com/office/drawing/2014/main" id="{3DDEA95A-B2F8-44F9-8CB5-D89037F78023}"/>
              </a:ext>
            </a:extLst>
          </p:cNvPr>
          <p:cNvSpPr/>
          <p:nvPr/>
        </p:nvSpPr>
        <p:spPr>
          <a:xfrm>
            <a:off x="1370173" y="2285764"/>
            <a:ext cx="2951556"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Covetousness</a:t>
            </a:r>
            <a:endParaRPr lang="en-CA" sz="3200" dirty="0">
              <a:solidFill>
                <a:schemeClr val="tx1"/>
              </a:solidFill>
            </a:endParaRPr>
          </a:p>
        </p:txBody>
      </p:sp>
      <p:sp>
        <p:nvSpPr>
          <p:cNvPr id="13" name="Rectangle 12">
            <a:extLst>
              <a:ext uri="{FF2B5EF4-FFF2-40B4-BE49-F238E27FC236}">
                <a16:creationId xmlns:a16="http://schemas.microsoft.com/office/drawing/2014/main" id="{82A005E2-B5C8-423E-A712-FDFB9A774B15}"/>
              </a:ext>
            </a:extLst>
          </p:cNvPr>
          <p:cNvSpPr/>
          <p:nvPr/>
        </p:nvSpPr>
        <p:spPr>
          <a:xfrm>
            <a:off x="7870270" y="2715957"/>
            <a:ext cx="3219975"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Not under a command</a:t>
            </a:r>
            <a:endParaRPr lang="en-CA" sz="3200" dirty="0">
              <a:solidFill>
                <a:schemeClr val="tx1"/>
              </a:solidFill>
            </a:endParaRPr>
          </a:p>
        </p:txBody>
      </p:sp>
      <p:sp>
        <p:nvSpPr>
          <p:cNvPr id="14" name="Rectangle 13">
            <a:extLst>
              <a:ext uri="{FF2B5EF4-FFF2-40B4-BE49-F238E27FC236}">
                <a16:creationId xmlns:a16="http://schemas.microsoft.com/office/drawing/2014/main" id="{48E36E31-2080-4A7D-8C53-EFA6DC4E77CF}"/>
              </a:ext>
            </a:extLst>
          </p:cNvPr>
          <p:cNvSpPr/>
          <p:nvPr/>
        </p:nvSpPr>
        <p:spPr>
          <a:xfrm>
            <a:off x="7724006" y="4702261"/>
            <a:ext cx="2951556"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Cheerfully</a:t>
            </a:r>
            <a:endParaRPr lang="en-CA" sz="3200" dirty="0">
              <a:solidFill>
                <a:schemeClr val="tx1"/>
              </a:solidFill>
            </a:endParaRPr>
          </a:p>
        </p:txBody>
      </p:sp>
      <p:sp>
        <p:nvSpPr>
          <p:cNvPr id="15" name="Rectangle 14">
            <a:extLst>
              <a:ext uri="{FF2B5EF4-FFF2-40B4-BE49-F238E27FC236}">
                <a16:creationId xmlns:a16="http://schemas.microsoft.com/office/drawing/2014/main" id="{F1E53204-131B-4FA0-90A8-0AFBDDCAAAB0}"/>
              </a:ext>
            </a:extLst>
          </p:cNvPr>
          <p:cNvSpPr/>
          <p:nvPr/>
        </p:nvSpPr>
        <p:spPr>
          <a:xfrm>
            <a:off x="1483567" y="3973257"/>
            <a:ext cx="2951556" cy="100584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Not reluctantly</a:t>
            </a:r>
            <a:endParaRPr lang="en-CA" sz="3200" dirty="0">
              <a:solidFill>
                <a:schemeClr val="tx1"/>
              </a:solidFill>
            </a:endParaRPr>
          </a:p>
        </p:txBody>
      </p:sp>
      <p:cxnSp>
        <p:nvCxnSpPr>
          <p:cNvPr id="3" name="Straight Arrow Connector 2">
            <a:extLst>
              <a:ext uri="{FF2B5EF4-FFF2-40B4-BE49-F238E27FC236}">
                <a16:creationId xmlns:a16="http://schemas.microsoft.com/office/drawing/2014/main" id="{AFC0DEA1-BDBB-46C5-AA70-C038BB1E232B}"/>
              </a:ext>
            </a:extLst>
          </p:cNvPr>
          <p:cNvCxnSpPr>
            <a:cxnSpLocks/>
            <a:stCxn id="10" idx="1"/>
            <a:endCxn id="9" idx="0"/>
          </p:cNvCxnSpPr>
          <p:nvPr/>
        </p:nvCxnSpPr>
        <p:spPr>
          <a:xfrm flipH="1">
            <a:off x="5951347" y="1512159"/>
            <a:ext cx="1516224" cy="14087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DE1CB48-E060-4BE5-AFB2-3BAC93A57140}"/>
              </a:ext>
            </a:extLst>
          </p:cNvPr>
          <p:cNvCxnSpPr>
            <a:cxnSpLocks/>
            <a:stCxn id="12" idx="3"/>
            <a:endCxn id="9" idx="0"/>
          </p:cNvCxnSpPr>
          <p:nvPr/>
        </p:nvCxnSpPr>
        <p:spPr>
          <a:xfrm>
            <a:off x="4321729" y="2788684"/>
            <a:ext cx="1629618" cy="1322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9D2F123-2B7E-4244-8164-110D2A9F377C}"/>
              </a:ext>
            </a:extLst>
          </p:cNvPr>
          <p:cNvCxnSpPr>
            <a:cxnSpLocks/>
            <a:stCxn id="15" idx="3"/>
          </p:cNvCxnSpPr>
          <p:nvPr/>
        </p:nvCxnSpPr>
        <p:spPr>
          <a:xfrm flipV="1">
            <a:off x="4435123" y="2994870"/>
            <a:ext cx="1445560" cy="1481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87BDFAB-D84E-47C8-A715-5DC3085EF9E7}"/>
              </a:ext>
            </a:extLst>
          </p:cNvPr>
          <p:cNvCxnSpPr>
            <a:stCxn id="13" idx="1"/>
          </p:cNvCxnSpPr>
          <p:nvPr/>
        </p:nvCxnSpPr>
        <p:spPr>
          <a:xfrm flipH="1" flipV="1">
            <a:off x="6096000" y="2994870"/>
            <a:ext cx="1774270" cy="224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3C84711-9D3D-4D31-81B0-48B1475D4E2A}"/>
              </a:ext>
            </a:extLst>
          </p:cNvPr>
          <p:cNvCxnSpPr>
            <a:cxnSpLocks/>
            <a:stCxn id="14" idx="1"/>
            <a:endCxn id="9" idx="1"/>
          </p:cNvCxnSpPr>
          <p:nvPr/>
        </p:nvCxnSpPr>
        <p:spPr>
          <a:xfrm flipH="1" flipV="1">
            <a:off x="5951347" y="3129093"/>
            <a:ext cx="1772659" cy="2076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71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D851DB-4A92-493C-926E-E4E398CB8298}"/>
              </a:ext>
            </a:extLst>
          </p:cNvPr>
          <p:cNvSpPr/>
          <p:nvPr/>
        </p:nvSpPr>
        <p:spPr>
          <a:xfrm>
            <a:off x="791556" y="954249"/>
            <a:ext cx="10701360" cy="1715631"/>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NUM 18: 21</a:t>
            </a:r>
          </a:p>
          <a:p>
            <a:pPr algn="ctr"/>
            <a:r>
              <a:rPr lang="en-CA" dirty="0">
                <a:solidFill>
                  <a:schemeClr val="tx1"/>
                </a:solidFill>
              </a:rPr>
              <a:t>To the Levites I have given every </a:t>
            </a:r>
            <a:r>
              <a:rPr lang="en-CA" b="1" dirty="0">
                <a:solidFill>
                  <a:schemeClr val="tx1"/>
                </a:solidFill>
              </a:rPr>
              <a:t>tithe</a:t>
            </a:r>
            <a:r>
              <a:rPr lang="en-CA" dirty="0">
                <a:solidFill>
                  <a:schemeClr val="tx1"/>
                </a:solidFill>
              </a:rPr>
              <a:t> in Israel for an inheritance, in return for their service that they do, their service in the tent of meeting.”</a:t>
            </a:r>
            <a:endParaRPr lang="en-CA" sz="4000" dirty="0">
              <a:solidFill>
                <a:schemeClr val="tx1"/>
              </a:solidFill>
            </a:endParaRPr>
          </a:p>
        </p:txBody>
      </p:sp>
      <p:sp>
        <p:nvSpPr>
          <p:cNvPr id="3" name="Rectangle 2">
            <a:extLst>
              <a:ext uri="{FF2B5EF4-FFF2-40B4-BE49-F238E27FC236}">
                <a16:creationId xmlns:a16="http://schemas.microsoft.com/office/drawing/2014/main" id="{EBEBC82C-8A38-47DD-995F-5A18C92B2ED7}"/>
              </a:ext>
            </a:extLst>
          </p:cNvPr>
          <p:cNvSpPr/>
          <p:nvPr/>
        </p:nvSpPr>
        <p:spPr>
          <a:xfrm>
            <a:off x="791555" y="59940"/>
            <a:ext cx="10701361" cy="77057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GIVING UNDER THE MOSAIC COVENANT</a:t>
            </a:r>
            <a:endParaRPr lang="en-CA" sz="3200" dirty="0">
              <a:solidFill>
                <a:schemeClr val="tx1"/>
              </a:solidFill>
            </a:endParaRPr>
          </a:p>
        </p:txBody>
      </p:sp>
      <p:sp>
        <p:nvSpPr>
          <p:cNvPr id="4" name="Rectangle 3">
            <a:extLst>
              <a:ext uri="{FF2B5EF4-FFF2-40B4-BE49-F238E27FC236}">
                <a16:creationId xmlns:a16="http://schemas.microsoft.com/office/drawing/2014/main" id="{969CCD33-2569-43D2-A25B-7FD6ACEAEE00}"/>
              </a:ext>
            </a:extLst>
          </p:cNvPr>
          <p:cNvSpPr/>
          <p:nvPr/>
        </p:nvSpPr>
        <p:spPr>
          <a:xfrm>
            <a:off x="791555" y="2793619"/>
            <a:ext cx="10701360" cy="1715631"/>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DEUT 12: 6-7</a:t>
            </a:r>
          </a:p>
          <a:p>
            <a:pPr algn="ctr"/>
            <a:r>
              <a:rPr lang="en-CA" dirty="0">
                <a:solidFill>
                  <a:schemeClr val="tx1"/>
                </a:solidFill>
              </a:rPr>
              <a:t>And there you shall bring your burnt offerings and your sacrifices, your </a:t>
            </a:r>
            <a:r>
              <a:rPr lang="en-CA" b="1" dirty="0">
                <a:solidFill>
                  <a:schemeClr val="tx1"/>
                </a:solidFill>
              </a:rPr>
              <a:t>tithes</a:t>
            </a:r>
            <a:r>
              <a:rPr lang="en-CA" dirty="0">
                <a:solidFill>
                  <a:schemeClr val="tx1"/>
                </a:solidFill>
              </a:rPr>
              <a:t> and the contribution that you present, your vow offerings, your freewill offerings, and the firstborn of your herd and of your flock. And there you shall eat before the Lord your God, and you shall rejoice, you and your households, in all that you undertake, in which the Lord your God has blessed you.” </a:t>
            </a:r>
            <a:endParaRPr lang="en-US" sz="2000" dirty="0">
              <a:solidFill>
                <a:schemeClr val="tx1"/>
              </a:solidFill>
            </a:endParaRPr>
          </a:p>
        </p:txBody>
      </p:sp>
      <p:sp>
        <p:nvSpPr>
          <p:cNvPr id="5" name="Rectangle 4">
            <a:extLst>
              <a:ext uri="{FF2B5EF4-FFF2-40B4-BE49-F238E27FC236}">
                <a16:creationId xmlns:a16="http://schemas.microsoft.com/office/drawing/2014/main" id="{F5114751-C400-46CA-B26B-ACAF1470BBA8}"/>
              </a:ext>
            </a:extLst>
          </p:cNvPr>
          <p:cNvSpPr/>
          <p:nvPr/>
        </p:nvSpPr>
        <p:spPr>
          <a:xfrm>
            <a:off x="791554" y="4632989"/>
            <a:ext cx="10701359" cy="2091738"/>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DEUT 14: 28-29</a:t>
            </a:r>
          </a:p>
          <a:p>
            <a:pPr algn="ctr"/>
            <a:r>
              <a:rPr lang="en-CA" dirty="0">
                <a:solidFill>
                  <a:schemeClr val="tx1"/>
                </a:solidFill>
              </a:rPr>
              <a:t>“At the end of every three years you shall bring out all the </a:t>
            </a:r>
            <a:r>
              <a:rPr lang="en-CA" b="1" dirty="0">
                <a:solidFill>
                  <a:schemeClr val="tx1"/>
                </a:solidFill>
              </a:rPr>
              <a:t>tithe</a:t>
            </a:r>
            <a:r>
              <a:rPr lang="en-CA" dirty="0">
                <a:solidFill>
                  <a:schemeClr val="tx1"/>
                </a:solidFill>
              </a:rPr>
              <a:t> of your produce in the same year and lay it up within your towns. And the Levite, because he has no portion or inheritance with you, and the sojourner, the fatherless, and the widow, who are within your towns, shall come and eat and be filled, that the Lord your God may bless you in all the work of your hands that you do.”</a:t>
            </a:r>
          </a:p>
          <a:p>
            <a:pPr algn="ctr"/>
            <a:endParaRPr lang="en-US" sz="2000" dirty="0">
              <a:solidFill>
                <a:schemeClr val="tx1"/>
              </a:solidFill>
            </a:endParaRPr>
          </a:p>
        </p:txBody>
      </p:sp>
      <p:sp>
        <p:nvSpPr>
          <p:cNvPr id="6" name="Rectangle 5">
            <a:extLst>
              <a:ext uri="{FF2B5EF4-FFF2-40B4-BE49-F238E27FC236}">
                <a16:creationId xmlns:a16="http://schemas.microsoft.com/office/drawing/2014/main" id="{4A77781D-AACE-484A-A669-24631FFE597B}"/>
              </a:ext>
            </a:extLst>
          </p:cNvPr>
          <p:cNvSpPr/>
          <p:nvPr/>
        </p:nvSpPr>
        <p:spPr>
          <a:xfrm>
            <a:off x="128632" y="954249"/>
            <a:ext cx="1140903" cy="68789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latin typeface="Algerian" panose="04020705040A02060702" pitchFamily="82" charset="0"/>
              </a:rPr>
              <a:t>10%</a:t>
            </a:r>
            <a:endParaRPr lang="en-CA" sz="3600" dirty="0">
              <a:solidFill>
                <a:schemeClr val="tx1"/>
              </a:solidFill>
              <a:latin typeface="Algerian" panose="04020705040A02060702" pitchFamily="82" charset="0"/>
            </a:endParaRPr>
          </a:p>
        </p:txBody>
      </p:sp>
      <p:sp>
        <p:nvSpPr>
          <p:cNvPr id="7" name="Rectangle 6">
            <a:extLst>
              <a:ext uri="{FF2B5EF4-FFF2-40B4-BE49-F238E27FC236}">
                <a16:creationId xmlns:a16="http://schemas.microsoft.com/office/drawing/2014/main" id="{ECAFF9B9-127E-4FE2-A515-7DBFD886E43E}"/>
              </a:ext>
            </a:extLst>
          </p:cNvPr>
          <p:cNvSpPr/>
          <p:nvPr/>
        </p:nvSpPr>
        <p:spPr>
          <a:xfrm>
            <a:off x="106453" y="4420300"/>
            <a:ext cx="1140903" cy="68789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latin typeface="Algerian" panose="04020705040A02060702" pitchFamily="82" charset="0"/>
              </a:rPr>
              <a:t>3%</a:t>
            </a:r>
            <a:endParaRPr lang="en-CA" sz="3600" dirty="0">
              <a:solidFill>
                <a:schemeClr val="tx1"/>
              </a:solidFill>
              <a:latin typeface="Algerian" panose="04020705040A02060702" pitchFamily="82" charset="0"/>
            </a:endParaRPr>
          </a:p>
        </p:txBody>
      </p:sp>
      <p:sp>
        <p:nvSpPr>
          <p:cNvPr id="8" name="Rectangle 7">
            <a:extLst>
              <a:ext uri="{FF2B5EF4-FFF2-40B4-BE49-F238E27FC236}">
                <a16:creationId xmlns:a16="http://schemas.microsoft.com/office/drawing/2014/main" id="{022E64C9-0BBE-4134-BB2F-3F2F30641102}"/>
              </a:ext>
            </a:extLst>
          </p:cNvPr>
          <p:cNvSpPr/>
          <p:nvPr/>
        </p:nvSpPr>
        <p:spPr>
          <a:xfrm>
            <a:off x="106454" y="2619589"/>
            <a:ext cx="1140903" cy="68789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latin typeface="Algerian" panose="04020705040A02060702" pitchFamily="82" charset="0"/>
              </a:rPr>
              <a:t>10%</a:t>
            </a:r>
            <a:endParaRPr lang="en-CA" sz="3600" dirty="0">
              <a:solidFill>
                <a:schemeClr val="tx1"/>
              </a:solidFill>
              <a:latin typeface="Algerian" panose="04020705040A02060702" pitchFamily="82" charset="0"/>
            </a:endParaRPr>
          </a:p>
        </p:txBody>
      </p:sp>
      <p:sp>
        <p:nvSpPr>
          <p:cNvPr id="9" name="Rectangle 8">
            <a:extLst>
              <a:ext uri="{FF2B5EF4-FFF2-40B4-BE49-F238E27FC236}">
                <a16:creationId xmlns:a16="http://schemas.microsoft.com/office/drawing/2014/main" id="{263265BA-4DE5-4A21-A53A-66BA7D4A3296}"/>
              </a:ext>
            </a:extLst>
          </p:cNvPr>
          <p:cNvSpPr/>
          <p:nvPr/>
        </p:nvSpPr>
        <p:spPr>
          <a:xfrm rot="-1860000">
            <a:off x="4037294" y="3866181"/>
            <a:ext cx="7045354" cy="68789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latin typeface="Algerian" panose="04020705040A02060702" pitchFamily="82" charset="0"/>
              </a:rPr>
              <a:t>Offering over and above</a:t>
            </a:r>
            <a:endParaRPr lang="en-CA" sz="3600" dirty="0">
              <a:solidFill>
                <a:schemeClr val="tx1"/>
              </a:solidFill>
              <a:latin typeface="Algerian" panose="04020705040A02060702" pitchFamily="82" charset="0"/>
            </a:endParaRPr>
          </a:p>
        </p:txBody>
      </p:sp>
      <p:sp>
        <p:nvSpPr>
          <p:cNvPr id="10" name="Rectangle 9">
            <a:extLst>
              <a:ext uri="{FF2B5EF4-FFF2-40B4-BE49-F238E27FC236}">
                <a16:creationId xmlns:a16="http://schemas.microsoft.com/office/drawing/2014/main" id="{DBB25FD5-4348-4C1C-B3E9-6A9D7DBDD76E}"/>
              </a:ext>
            </a:extLst>
          </p:cNvPr>
          <p:cNvSpPr/>
          <p:nvPr/>
        </p:nvSpPr>
        <p:spPr>
          <a:xfrm rot="-720000">
            <a:off x="3296875" y="2242268"/>
            <a:ext cx="2407640" cy="15843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dirty="0">
                <a:solidFill>
                  <a:schemeClr val="tx1"/>
                </a:solidFill>
                <a:latin typeface="Algerian" panose="04020705040A02060702" pitchFamily="82" charset="0"/>
              </a:rPr>
              <a:t>23%</a:t>
            </a:r>
            <a:endParaRPr lang="en-CA" sz="8000" dirty="0">
              <a:solidFill>
                <a:schemeClr val="tx1"/>
              </a:solidFill>
              <a:latin typeface="Algerian" panose="04020705040A02060702" pitchFamily="82" charset="0"/>
            </a:endParaRPr>
          </a:p>
        </p:txBody>
      </p:sp>
    </p:spTree>
    <p:extLst>
      <p:ext uri="{BB962C8B-B14F-4D97-AF65-F5344CB8AC3E}">
        <p14:creationId xmlns:p14="http://schemas.microsoft.com/office/powerpoint/2010/main" val="424902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037E3BFA-81F1-4E34-AEF5-4FBDDD0611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755" y="517512"/>
            <a:ext cx="6193391" cy="2820048"/>
          </a:xfrm>
          <a:prstGeom prst="rect">
            <a:avLst/>
          </a:prstGeom>
        </p:spPr>
      </p:pic>
      <p:pic>
        <p:nvPicPr>
          <p:cNvPr id="6" name="Picture 5" descr="A screenshot of a cell phone&#10;&#10;Description automatically generated">
            <a:extLst>
              <a:ext uri="{FF2B5EF4-FFF2-40B4-BE49-F238E27FC236}">
                <a16:creationId xmlns:a16="http://schemas.microsoft.com/office/drawing/2014/main" id="{E17AD8CE-7AB5-4658-899A-35E731835E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1587" y="3665499"/>
            <a:ext cx="5347480" cy="2680443"/>
          </a:xfrm>
          <a:prstGeom prst="rect">
            <a:avLst/>
          </a:prstGeom>
        </p:spPr>
      </p:pic>
    </p:spTree>
    <p:extLst>
      <p:ext uri="{BB962C8B-B14F-4D97-AF65-F5344CB8AC3E}">
        <p14:creationId xmlns:p14="http://schemas.microsoft.com/office/powerpoint/2010/main" val="572764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8807</TotalTime>
  <Words>491</Words>
  <Application>Microsoft Macintosh PowerPoint</Application>
  <PresentationFormat>Widescreen</PresentationFormat>
  <Paragraphs>94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Algerian</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Russell</dc:creator>
  <cp:lastModifiedBy>Revolution Media</cp:lastModifiedBy>
  <cp:revision>47</cp:revision>
  <dcterms:created xsi:type="dcterms:W3CDTF">2019-03-19T13:45:28Z</dcterms:created>
  <dcterms:modified xsi:type="dcterms:W3CDTF">2019-03-31T19:48:43Z</dcterms:modified>
</cp:coreProperties>
</file>