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7" r:id="rId1"/>
  </p:sldMasterIdLst>
  <p:notesMasterIdLst>
    <p:notesMasterId r:id="rId15"/>
  </p:notesMasterIdLst>
  <p:sldIdLst>
    <p:sldId id="259" r:id="rId2"/>
    <p:sldId id="272" r:id="rId3"/>
    <p:sldId id="267" r:id="rId4"/>
    <p:sldId id="262" r:id="rId5"/>
    <p:sldId id="263" r:id="rId6"/>
    <p:sldId id="271" r:id="rId7"/>
    <p:sldId id="268" r:id="rId8"/>
    <p:sldId id="269" r:id="rId9"/>
    <p:sldId id="270" r:id="rId10"/>
    <p:sldId id="264" r:id="rId11"/>
    <p:sldId id="265" r:id="rId12"/>
    <p:sldId id="266" r:id="rId13"/>
    <p:sldId id="27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holas Russell" initials="NR" lastIdx="2" clrIdx="0">
    <p:extLst>
      <p:ext uri="{19B8F6BF-5375-455C-9EA6-DF929625EA0E}">
        <p15:presenceInfo xmlns:p15="http://schemas.microsoft.com/office/powerpoint/2012/main" userId="59a65533a84d8e7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8" autoAdjust="0"/>
    <p:restoredTop sz="94660"/>
  </p:normalViewPr>
  <p:slideViewPr>
    <p:cSldViewPr snapToGrid="0">
      <p:cViewPr varScale="1">
        <p:scale>
          <a:sx n="114" d="100"/>
          <a:sy n="114" d="100"/>
        </p:scale>
        <p:origin x="3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334540-EE9F-4E90-B917-E0428F09B65E}" type="datetimeFigureOut">
              <a:rPr lang="en-CA" smtClean="0"/>
              <a:t>2019-03-10</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06AD55-92D4-4AF2-912B-A8B199FC658B}" type="slidenum">
              <a:rPr lang="en-CA" smtClean="0"/>
              <a:t>‹#›</a:t>
            </a:fld>
            <a:endParaRPr lang="en-CA"/>
          </a:p>
        </p:txBody>
      </p:sp>
    </p:spTree>
    <p:extLst>
      <p:ext uri="{BB962C8B-B14F-4D97-AF65-F5344CB8AC3E}">
        <p14:creationId xmlns:p14="http://schemas.microsoft.com/office/powerpoint/2010/main" val="4090336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807A7D8E-BC40-4D33-9C04-9D097E9DC607}" type="datetimeFigureOut">
              <a:rPr lang="en-CA" smtClean="0"/>
              <a:t>2019-03-06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F94008E5-4486-4C23-A455-ED6E52F349A1}" type="slidenum">
              <a:rPr lang="en-CA" smtClean="0"/>
              <a:t>‹#›</a:t>
            </a:fld>
            <a:endParaRPr lang="en-CA"/>
          </a:p>
        </p:txBody>
      </p:sp>
    </p:spTree>
    <p:extLst>
      <p:ext uri="{BB962C8B-B14F-4D97-AF65-F5344CB8AC3E}">
        <p14:creationId xmlns:p14="http://schemas.microsoft.com/office/powerpoint/2010/main" val="276323044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7A7D8E-BC40-4D33-9C04-9D097E9DC607}" type="datetimeFigureOut">
              <a:rPr lang="en-CA" smtClean="0"/>
              <a:t>2019-03-06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94008E5-4486-4C23-A455-ED6E52F349A1}" type="slidenum">
              <a:rPr lang="en-CA" smtClean="0"/>
              <a:t>‹#›</a:t>
            </a:fld>
            <a:endParaRPr lang="en-CA"/>
          </a:p>
        </p:txBody>
      </p:sp>
    </p:spTree>
    <p:extLst>
      <p:ext uri="{BB962C8B-B14F-4D97-AF65-F5344CB8AC3E}">
        <p14:creationId xmlns:p14="http://schemas.microsoft.com/office/powerpoint/2010/main" val="4075388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7A7D8E-BC40-4D33-9C04-9D097E9DC607}" type="datetimeFigureOut">
              <a:rPr lang="en-CA" smtClean="0"/>
              <a:t>2019-03-06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94008E5-4486-4C23-A455-ED6E52F349A1}" type="slidenum">
              <a:rPr lang="en-CA" smtClean="0"/>
              <a:t>‹#›</a:t>
            </a:fld>
            <a:endParaRPr lang="en-CA"/>
          </a:p>
        </p:txBody>
      </p:sp>
    </p:spTree>
    <p:extLst>
      <p:ext uri="{BB962C8B-B14F-4D97-AF65-F5344CB8AC3E}">
        <p14:creationId xmlns:p14="http://schemas.microsoft.com/office/powerpoint/2010/main" val="2586577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7A7D8E-BC40-4D33-9C04-9D097E9DC607}" type="datetimeFigureOut">
              <a:rPr lang="en-CA" smtClean="0"/>
              <a:t>2019-03-06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F94008E5-4486-4C23-A455-ED6E52F349A1}" type="slidenum">
              <a:rPr lang="en-CA" smtClean="0"/>
              <a:t>‹#›</a:t>
            </a:fld>
            <a:endParaRPr lang="en-CA"/>
          </a:p>
        </p:txBody>
      </p:sp>
    </p:spTree>
    <p:extLst>
      <p:ext uri="{BB962C8B-B14F-4D97-AF65-F5344CB8AC3E}">
        <p14:creationId xmlns:p14="http://schemas.microsoft.com/office/powerpoint/2010/main" val="3402120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807A7D8E-BC40-4D33-9C04-9D097E9DC607}" type="datetimeFigureOut">
              <a:rPr lang="en-CA" smtClean="0"/>
              <a:t>2019-03-06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F94008E5-4486-4C23-A455-ED6E52F349A1}" type="slidenum">
              <a:rPr lang="en-CA" smtClean="0"/>
              <a:t>‹#›</a:t>
            </a:fld>
            <a:endParaRPr lang="en-CA"/>
          </a:p>
        </p:txBody>
      </p:sp>
    </p:spTree>
    <p:extLst>
      <p:ext uri="{BB962C8B-B14F-4D97-AF65-F5344CB8AC3E}">
        <p14:creationId xmlns:p14="http://schemas.microsoft.com/office/powerpoint/2010/main" val="24755005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807A7D8E-BC40-4D33-9C04-9D097E9DC607}" type="datetimeFigureOut">
              <a:rPr lang="en-CA" smtClean="0"/>
              <a:t>2019-03-06</a:t>
            </a:fld>
            <a:endParaRPr lang="en-CA"/>
          </a:p>
        </p:txBody>
      </p:sp>
      <p:sp>
        <p:nvSpPr>
          <p:cNvPr id="9" name="Footer Placeholder 8"/>
          <p:cNvSpPr>
            <a:spLocks noGrp="1"/>
          </p:cNvSpPr>
          <p:nvPr>
            <p:ph type="ftr" sz="quarter" idx="11"/>
          </p:nvPr>
        </p:nvSpPr>
        <p:spPr/>
        <p:txBody>
          <a:bodyPr/>
          <a:lstStyle/>
          <a:p>
            <a:endParaRPr lang="en-CA"/>
          </a:p>
        </p:txBody>
      </p:sp>
      <p:sp>
        <p:nvSpPr>
          <p:cNvPr id="10" name="Slide Number Placeholder 9"/>
          <p:cNvSpPr>
            <a:spLocks noGrp="1"/>
          </p:cNvSpPr>
          <p:nvPr>
            <p:ph type="sldNum" sz="quarter" idx="12"/>
          </p:nvPr>
        </p:nvSpPr>
        <p:spPr/>
        <p:txBody>
          <a:bodyPr/>
          <a:lstStyle/>
          <a:p>
            <a:fld id="{F94008E5-4486-4C23-A455-ED6E52F349A1}" type="slidenum">
              <a:rPr lang="en-CA" smtClean="0"/>
              <a:t>‹#›</a:t>
            </a:fld>
            <a:endParaRPr lang="en-CA"/>
          </a:p>
        </p:txBody>
      </p:sp>
    </p:spTree>
    <p:extLst>
      <p:ext uri="{BB962C8B-B14F-4D97-AF65-F5344CB8AC3E}">
        <p14:creationId xmlns:p14="http://schemas.microsoft.com/office/powerpoint/2010/main" val="856931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807A7D8E-BC40-4D33-9C04-9D097E9DC607}" type="datetimeFigureOut">
              <a:rPr lang="en-CA" smtClean="0"/>
              <a:t>2019-03-06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F94008E5-4486-4C23-A455-ED6E52F349A1}" type="slidenum">
              <a:rPr lang="en-CA" smtClean="0"/>
              <a:t>‹#›</a:t>
            </a:fld>
            <a:endParaRPr lang="en-CA"/>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815906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7A7D8E-BC40-4D33-9C04-9D097E9DC607}" type="datetimeFigureOut">
              <a:rPr lang="en-CA" smtClean="0"/>
              <a:t>2019-03-06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F94008E5-4486-4C23-A455-ED6E52F349A1}" type="slidenum">
              <a:rPr lang="en-CA" smtClean="0"/>
              <a:t>‹#›</a:t>
            </a:fld>
            <a:endParaRPr lang="en-CA"/>
          </a:p>
        </p:txBody>
      </p:sp>
    </p:spTree>
    <p:extLst>
      <p:ext uri="{BB962C8B-B14F-4D97-AF65-F5344CB8AC3E}">
        <p14:creationId xmlns:p14="http://schemas.microsoft.com/office/powerpoint/2010/main" val="110100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7A7D8E-BC40-4D33-9C04-9D097E9DC607}" type="datetimeFigureOut">
              <a:rPr lang="en-CA" smtClean="0"/>
              <a:t>2019-03-06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F94008E5-4486-4C23-A455-ED6E52F349A1}" type="slidenum">
              <a:rPr lang="en-CA" smtClean="0"/>
              <a:t>‹#›</a:t>
            </a:fld>
            <a:endParaRPr lang="en-CA"/>
          </a:p>
        </p:txBody>
      </p:sp>
    </p:spTree>
    <p:extLst>
      <p:ext uri="{BB962C8B-B14F-4D97-AF65-F5344CB8AC3E}">
        <p14:creationId xmlns:p14="http://schemas.microsoft.com/office/powerpoint/2010/main" val="2468031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807A7D8E-BC40-4D33-9C04-9D097E9DC607}" type="datetimeFigureOut">
              <a:rPr lang="en-CA" smtClean="0"/>
              <a:t>2019-03-06</a:t>
            </a:fld>
            <a:endParaRPr lang="en-CA"/>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CA"/>
          </a:p>
        </p:txBody>
      </p:sp>
      <p:sp>
        <p:nvSpPr>
          <p:cNvPr id="11" name="Slide Number Placeholder 10"/>
          <p:cNvSpPr>
            <a:spLocks noGrp="1"/>
          </p:cNvSpPr>
          <p:nvPr>
            <p:ph type="sldNum" sz="quarter" idx="12"/>
          </p:nvPr>
        </p:nvSpPr>
        <p:spPr/>
        <p:txBody>
          <a:bodyPr/>
          <a:lstStyle/>
          <a:p>
            <a:fld id="{F94008E5-4486-4C23-A455-ED6E52F349A1}" type="slidenum">
              <a:rPr lang="en-CA" smtClean="0"/>
              <a:t>‹#›</a:t>
            </a:fld>
            <a:endParaRPr lang="en-CA"/>
          </a:p>
        </p:txBody>
      </p:sp>
    </p:spTree>
    <p:extLst>
      <p:ext uri="{BB962C8B-B14F-4D97-AF65-F5344CB8AC3E}">
        <p14:creationId xmlns:p14="http://schemas.microsoft.com/office/powerpoint/2010/main" val="1551818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807A7D8E-BC40-4D33-9C04-9D097E9DC607}" type="datetimeFigureOut">
              <a:rPr lang="en-CA" smtClean="0"/>
              <a:t>2019-03-06</a:t>
            </a:fld>
            <a:endParaRPr lang="en-CA"/>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CA"/>
          </a:p>
        </p:txBody>
      </p:sp>
      <p:sp>
        <p:nvSpPr>
          <p:cNvPr id="10" name="Slide Number Placeholder 9"/>
          <p:cNvSpPr>
            <a:spLocks noGrp="1"/>
          </p:cNvSpPr>
          <p:nvPr>
            <p:ph type="sldNum" sz="quarter" idx="12"/>
          </p:nvPr>
        </p:nvSpPr>
        <p:spPr/>
        <p:txBody>
          <a:bodyPr/>
          <a:lstStyle/>
          <a:p>
            <a:fld id="{F94008E5-4486-4C23-A455-ED6E52F349A1}" type="slidenum">
              <a:rPr lang="en-CA" smtClean="0"/>
              <a:t>‹#›</a:t>
            </a:fld>
            <a:endParaRPr lang="en-CA"/>
          </a:p>
        </p:txBody>
      </p:sp>
    </p:spTree>
    <p:extLst>
      <p:ext uri="{BB962C8B-B14F-4D97-AF65-F5344CB8AC3E}">
        <p14:creationId xmlns:p14="http://schemas.microsoft.com/office/powerpoint/2010/main" val="984623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07A7D8E-BC40-4D33-9C04-9D097E9DC607}" type="datetimeFigureOut">
              <a:rPr lang="en-CA" smtClean="0"/>
              <a:t>2019-03-06</a:t>
            </a:fld>
            <a:endParaRPr lang="en-CA"/>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CA"/>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F94008E5-4486-4C23-A455-ED6E52F349A1}" type="slidenum">
              <a:rPr lang="en-CA" smtClean="0"/>
              <a:t>‹#›</a:t>
            </a:fld>
            <a:endParaRPr lang="en-CA"/>
          </a:p>
        </p:txBody>
      </p:sp>
    </p:spTree>
    <p:extLst>
      <p:ext uri="{BB962C8B-B14F-4D97-AF65-F5344CB8AC3E}">
        <p14:creationId xmlns:p14="http://schemas.microsoft.com/office/powerpoint/2010/main" val="1132778417"/>
      </p:ext>
    </p:extLst>
  </p:cSld>
  <p:clrMap bg1="lt1" tx1="dk1" bg2="lt2" tx2="dk2" accent1="accent1" accent2="accent2" accent3="accent3" accent4="accent4" accent5="accent5" accent6="accent6" hlink="hlink" folHlink="folHlink"/>
  <p:sldLayoutIdLst>
    <p:sldLayoutId id="2147484188" r:id="rId1"/>
    <p:sldLayoutId id="2147484189" r:id="rId2"/>
    <p:sldLayoutId id="2147484190" r:id="rId3"/>
    <p:sldLayoutId id="2147484191" r:id="rId4"/>
    <p:sldLayoutId id="2147484192" r:id="rId5"/>
    <p:sldLayoutId id="2147484193" r:id="rId6"/>
    <p:sldLayoutId id="2147484194" r:id="rId7"/>
    <p:sldLayoutId id="2147484195" r:id="rId8"/>
    <p:sldLayoutId id="2147484196" r:id="rId9"/>
    <p:sldLayoutId id="2147484197" r:id="rId10"/>
    <p:sldLayoutId id="2147484198"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biblehub.com/exodus/23-25.htm"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hyperlink" Target="http://biblehub.com/1_kings/11-7.htm" TargetMode="External"/><Relationship Id="rId3" Type="http://schemas.openxmlformats.org/officeDocument/2006/relationships/hyperlink" Target="http://biblehub.com/1_kings/11-2.htm" TargetMode="External"/><Relationship Id="rId7" Type="http://schemas.openxmlformats.org/officeDocument/2006/relationships/hyperlink" Target="http://biblehub.com/1_kings/11-6.htm" TargetMode="External"/><Relationship Id="rId2" Type="http://schemas.openxmlformats.org/officeDocument/2006/relationships/hyperlink" Target="http://biblehub.com/1_kings/11-1.htm" TargetMode="External"/><Relationship Id="rId1" Type="http://schemas.openxmlformats.org/officeDocument/2006/relationships/slideLayout" Target="../slideLayouts/slideLayout7.xml"/><Relationship Id="rId6" Type="http://schemas.openxmlformats.org/officeDocument/2006/relationships/hyperlink" Target="http://biblehub.com/1_kings/11-5.htm" TargetMode="External"/><Relationship Id="rId5" Type="http://schemas.openxmlformats.org/officeDocument/2006/relationships/hyperlink" Target="http://biblehub.com/1_kings/11-4.htm" TargetMode="External"/><Relationship Id="rId4" Type="http://schemas.openxmlformats.org/officeDocument/2006/relationships/hyperlink" Target="http://biblehub.com/1_kings/11-3.htm" TargetMode="External"/><Relationship Id="rId9" Type="http://schemas.openxmlformats.org/officeDocument/2006/relationships/hyperlink" Target="http://biblehub.com/1_kings/11-8.ht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biblehub.com/john/4-24.htm" TargetMode="External"/><Relationship Id="rId2" Type="http://schemas.openxmlformats.org/officeDocument/2006/relationships/hyperlink" Target="http://biblehub.com/john/4-23.htm"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biblehub.com/genesis/22-2.htm" TargetMode="External"/><Relationship Id="rId2" Type="http://schemas.openxmlformats.org/officeDocument/2006/relationships/hyperlink" Target="http://biblehub.com/genesis/22-1.htm" TargetMode="External"/><Relationship Id="rId1" Type="http://schemas.openxmlformats.org/officeDocument/2006/relationships/slideLayout" Target="../slideLayouts/slideLayout7.xml"/><Relationship Id="rId6" Type="http://schemas.openxmlformats.org/officeDocument/2006/relationships/hyperlink" Target="http://biblehub.com/genesis/22-5.htm" TargetMode="External"/><Relationship Id="rId5" Type="http://schemas.openxmlformats.org/officeDocument/2006/relationships/hyperlink" Target="http://biblehub.com/genesis/22-4.htm" TargetMode="External"/><Relationship Id="rId4" Type="http://schemas.openxmlformats.org/officeDocument/2006/relationships/hyperlink" Target="http://biblehub.com/genesis/22-3.htm"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biblehub.com/bsb/hebrews/11.htm" TargetMode="External"/><Relationship Id="rId2" Type="http://schemas.openxmlformats.org/officeDocument/2006/relationships/hyperlink" Target="https://biblehub.com/hebrews/11-18.htm" TargetMode="External"/><Relationship Id="rId1" Type="http://schemas.openxmlformats.org/officeDocument/2006/relationships/slideLayout" Target="../slideLayouts/slideLayout7.xml"/><Relationship Id="rId6" Type="http://schemas.openxmlformats.org/officeDocument/2006/relationships/hyperlink" Target="https://biblehub.com/genesis/12-3.htm" TargetMode="External"/><Relationship Id="rId5" Type="http://schemas.openxmlformats.org/officeDocument/2006/relationships/hyperlink" Target="https://biblehub.com/genesis/12-2.htm" TargetMode="External"/><Relationship Id="rId4" Type="http://schemas.openxmlformats.org/officeDocument/2006/relationships/hyperlink" Target="https://biblehub.com/hebrews/11-19.ht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biblehub.com/2_samuel/24-21.htm" TargetMode="External"/><Relationship Id="rId2" Type="http://schemas.openxmlformats.org/officeDocument/2006/relationships/hyperlink" Target="http://biblehub.com/2_samuel/24-20.htm" TargetMode="External"/><Relationship Id="rId1" Type="http://schemas.openxmlformats.org/officeDocument/2006/relationships/slideLayout" Target="../slideLayouts/slideLayout7.xml"/><Relationship Id="rId6" Type="http://schemas.openxmlformats.org/officeDocument/2006/relationships/hyperlink" Target="http://biblehub.com/2_samuel/24-24.htm" TargetMode="External"/><Relationship Id="rId5" Type="http://schemas.openxmlformats.org/officeDocument/2006/relationships/hyperlink" Target="http://biblehub.com/2_samuel/24-23.htm" TargetMode="External"/><Relationship Id="rId4" Type="http://schemas.openxmlformats.org/officeDocument/2006/relationships/hyperlink" Target="http://biblehub.com/2_samuel/24-22.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tx1">
                <a:lumMod val="50000"/>
                <a:lumOff val="50000"/>
              </a:schemeClr>
            </a:gs>
            <a:gs pos="100000">
              <a:schemeClr val="accent6">
                <a:lumMod val="75000"/>
              </a:schemeClr>
            </a:gs>
            <a:gs pos="97000">
              <a:schemeClr val="accent6">
                <a:lumMod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1531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D24B1F7-A61C-43AD-B6B1-ECBBDB0A3120}"/>
              </a:ext>
            </a:extLst>
          </p:cNvPr>
          <p:cNvSpPr/>
          <p:nvPr/>
        </p:nvSpPr>
        <p:spPr>
          <a:xfrm>
            <a:off x="520117" y="478173"/>
            <a:ext cx="11299971" cy="9899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WHY IS WORSHIP SO IMPORTANT?  WHO OR WHAT YOU WORSHIP IS ALSO WHAT YOU SERVE.   </a:t>
            </a:r>
          </a:p>
        </p:txBody>
      </p:sp>
      <p:sp>
        <p:nvSpPr>
          <p:cNvPr id="3" name="Rectangle 2">
            <a:extLst>
              <a:ext uri="{FF2B5EF4-FFF2-40B4-BE49-F238E27FC236}">
                <a16:creationId xmlns:a16="http://schemas.microsoft.com/office/drawing/2014/main" id="{39246E2B-2217-4182-AB77-C501334B5932}"/>
              </a:ext>
            </a:extLst>
          </p:cNvPr>
          <p:cNvSpPr/>
          <p:nvPr/>
        </p:nvSpPr>
        <p:spPr>
          <a:xfrm>
            <a:off x="520119" y="4489509"/>
            <a:ext cx="11299969" cy="151840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dirty="0" err="1">
                <a:solidFill>
                  <a:schemeClr val="tx1"/>
                </a:solidFill>
              </a:rPr>
              <a:t>Deut</a:t>
            </a:r>
            <a:r>
              <a:rPr lang="en-CA" dirty="0">
                <a:solidFill>
                  <a:schemeClr val="tx1"/>
                </a:solidFill>
              </a:rPr>
              <a:t> 4</a:t>
            </a:r>
          </a:p>
          <a:p>
            <a:r>
              <a:rPr lang="en-CA" b="1" dirty="0">
                <a:solidFill>
                  <a:schemeClr val="tx1"/>
                </a:solidFill>
              </a:rPr>
              <a:t>19</a:t>
            </a:r>
            <a:r>
              <a:rPr lang="en-CA" dirty="0">
                <a:solidFill>
                  <a:schemeClr val="tx1"/>
                </a:solidFill>
              </a:rPr>
              <a:t> "And beware not to lift up your eyes to heaven and see the sun and the moon and the stars, all the host of heaven, and be drawn away and worship them and serve them, those which the LORD your God has allotted to all the peoples under the whole heaven.</a:t>
            </a:r>
          </a:p>
        </p:txBody>
      </p:sp>
      <p:sp>
        <p:nvSpPr>
          <p:cNvPr id="7" name="Rectangle 6">
            <a:extLst>
              <a:ext uri="{FF2B5EF4-FFF2-40B4-BE49-F238E27FC236}">
                <a16:creationId xmlns:a16="http://schemas.microsoft.com/office/drawing/2014/main" id="{80D1338D-D74B-4F1B-B49F-2C1E17247B55}"/>
              </a:ext>
            </a:extLst>
          </p:cNvPr>
          <p:cNvSpPr/>
          <p:nvPr/>
        </p:nvSpPr>
        <p:spPr>
          <a:xfrm>
            <a:off x="520117" y="2251048"/>
            <a:ext cx="11299971" cy="1757493"/>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b="1" dirty="0">
              <a:solidFill>
                <a:schemeClr val="tx1"/>
              </a:solidFill>
            </a:endParaRPr>
          </a:p>
          <a:p>
            <a:r>
              <a:rPr lang="en-US" b="1" dirty="0">
                <a:solidFill>
                  <a:schemeClr val="tx1"/>
                </a:solidFill>
              </a:rPr>
              <a:t>EXODUS 23</a:t>
            </a:r>
          </a:p>
          <a:p>
            <a:r>
              <a:rPr lang="en-US" b="1" dirty="0">
                <a:solidFill>
                  <a:schemeClr val="tx1"/>
                </a:solidFill>
              </a:rPr>
              <a:t>24</a:t>
            </a:r>
            <a:r>
              <a:rPr lang="en-US" dirty="0">
                <a:solidFill>
                  <a:schemeClr val="tx1"/>
                </a:solidFill>
              </a:rPr>
              <a:t>“You shall not worship their gods, nor serve them, nor do according to their deeds; but you shall utterly overthrow them and break their </a:t>
            </a:r>
            <a:r>
              <a:rPr lang="en-US" i="1" dirty="0">
                <a:solidFill>
                  <a:schemeClr val="tx1"/>
                </a:solidFill>
              </a:rPr>
              <a:t>sacred </a:t>
            </a:r>
            <a:r>
              <a:rPr lang="en-US" dirty="0">
                <a:solidFill>
                  <a:schemeClr val="tx1"/>
                </a:solidFill>
              </a:rPr>
              <a:t>pillars in pieces. </a:t>
            </a:r>
            <a:r>
              <a:rPr lang="en-US" b="1" dirty="0">
                <a:solidFill>
                  <a:schemeClr val="tx1"/>
                </a:solidFill>
                <a:hlinkClick r:id="rId2">
                  <a:extLst>
                    <a:ext uri="{A12FA001-AC4F-418D-AE19-62706E023703}">
                      <ahyp:hlinkClr xmlns:ahyp="http://schemas.microsoft.com/office/drawing/2018/hyperlinkcolor" val="tx"/>
                    </a:ext>
                  </a:extLst>
                </a:hlinkClick>
              </a:rPr>
              <a:t>25</a:t>
            </a:r>
            <a:r>
              <a:rPr lang="en-US" dirty="0">
                <a:solidFill>
                  <a:schemeClr val="tx1"/>
                </a:solidFill>
              </a:rPr>
              <a:t>“But you shall serve the LORD your God, and He will bless your bread and your water; and I will remove sickness from your midst</a:t>
            </a:r>
            <a:endParaRPr lang="en-CA" dirty="0">
              <a:solidFill>
                <a:schemeClr val="tx1"/>
              </a:solidFill>
            </a:endParaRPr>
          </a:p>
        </p:txBody>
      </p:sp>
      <p:sp>
        <p:nvSpPr>
          <p:cNvPr id="9" name="Oval 8">
            <a:extLst>
              <a:ext uri="{FF2B5EF4-FFF2-40B4-BE49-F238E27FC236}">
                <a16:creationId xmlns:a16="http://schemas.microsoft.com/office/drawing/2014/main" id="{568143E3-7FF8-4D0C-AC98-582C9673F686}"/>
              </a:ext>
            </a:extLst>
          </p:cNvPr>
          <p:cNvSpPr/>
          <p:nvPr/>
        </p:nvSpPr>
        <p:spPr>
          <a:xfrm>
            <a:off x="4353886" y="2957821"/>
            <a:ext cx="637563" cy="37750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Oval 9">
            <a:extLst>
              <a:ext uri="{FF2B5EF4-FFF2-40B4-BE49-F238E27FC236}">
                <a16:creationId xmlns:a16="http://schemas.microsoft.com/office/drawing/2014/main" id="{4EE987E1-0972-498D-BF9E-7583FA9D9E7D}"/>
              </a:ext>
            </a:extLst>
          </p:cNvPr>
          <p:cNvSpPr/>
          <p:nvPr/>
        </p:nvSpPr>
        <p:spPr>
          <a:xfrm>
            <a:off x="2172749" y="2941042"/>
            <a:ext cx="847287" cy="3893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Oval 10">
            <a:extLst>
              <a:ext uri="{FF2B5EF4-FFF2-40B4-BE49-F238E27FC236}">
                <a16:creationId xmlns:a16="http://schemas.microsoft.com/office/drawing/2014/main" id="{4FD14229-49C3-41C5-9945-3C6D0FF69501}"/>
              </a:ext>
            </a:extLst>
          </p:cNvPr>
          <p:cNvSpPr/>
          <p:nvPr/>
        </p:nvSpPr>
        <p:spPr>
          <a:xfrm>
            <a:off x="4513277" y="5210562"/>
            <a:ext cx="604007" cy="37750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Oval 11">
            <a:extLst>
              <a:ext uri="{FF2B5EF4-FFF2-40B4-BE49-F238E27FC236}">
                <a16:creationId xmlns:a16="http://schemas.microsoft.com/office/drawing/2014/main" id="{3DCEEC9B-1473-4F1B-84CC-0CCCF64915E7}"/>
              </a:ext>
            </a:extLst>
          </p:cNvPr>
          <p:cNvSpPr/>
          <p:nvPr/>
        </p:nvSpPr>
        <p:spPr>
          <a:xfrm>
            <a:off x="2820099" y="5220749"/>
            <a:ext cx="755009" cy="37750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873499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9" grpId="0" animBg="1"/>
      <p:bldP spid="10" grpId="0" animBg="1"/>
      <p:bldP spid="11"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57BFF7F-C5D0-41C1-A885-2FB535E68ECB}"/>
              </a:ext>
            </a:extLst>
          </p:cNvPr>
          <p:cNvSpPr/>
          <p:nvPr/>
        </p:nvSpPr>
        <p:spPr>
          <a:xfrm>
            <a:off x="167780" y="159392"/>
            <a:ext cx="11778143" cy="654341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1 KINGS 11</a:t>
            </a:r>
          </a:p>
          <a:p>
            <a:endParaRPr lang="en-US" sz="2000" dirty="0">
              <a:solidFill>
                <a:schemeClr val="tx1"/>
              </a:solidFill>
            </a:endParaRPr>
          </a:p>
          <a:p>
            <a:r>
              <a:rPr lang="en-US" dirty="0"/>
              <a:t>   </a:t>
            </a:r>
            <a:r>
              <a:rPr lang="en-US" b="1" dirty="0">
                <a:solidFill>
                  <a:schemeClr val="tx1"/>
                </a:solidFill>
                <a:hlinkClick r:id="rId2">
                  <a:extLst>
                    <a:ext uri="{A12FA001-AC4F-418D-AE19-62706E023703}">
                      <ahyp:hlinkClr xmlns:ahyp="http://schemas.microsoft.com/office/drawing/2018/hyperlinkcolor" val="tx"/>
                    </a:ext>
                  </a:extLst>
                </a:hlinkClick>
              </a:rPr>
              <a:t>1</a:t>
            </a:r>
            <a:r>
              <a:rPr lang="en-US" dirty="0">
                <a:solidFill>
                  <a:schemeClr val="tx1"/>
                </a:solidFill>
              </a:rPr>
              <a:t>Now King Solomon loved many foreign women along with the daughter of Pharaoh: Moabite, Ammonite, Edomite, </a:t>
            </a:r>
          </a:p>
          <a:p>
            <a:endParaRPr lang="en-US" dirty="0">
              <a:solidFill>
                <a:schemeClr val="tx1"/>
              </a:solidFill>
            </a:endParaRPr>
          </a:p>
          <a:p>
            <a:r>
              <a:rPr lang="en-US" dirty="0">
                <a:solidFill>
                  <a:schemeClr val="tx1"/>
                </a:solidFill>
              </a:rPr>
              <a:t>Sidonian, and Hittite women,</a:t>
            </a:r>
            <a:r>
              <a:rPr lang="en-US" b="1" dirty="0">
                <a:solidFill>
                  <a:schemeClr val="tx1"/>
                </a:solidFill>
                <a:hlinkClick r:id="rId3">
                  <a:extLst>
                    <a:ext uri="{A12FA001-AC4F-418D-AE19-62706E023703}">
                      <ahyp:hlinkClr xmlns:ahyp="http://schemas.microsoft.com/office/drawing/2018/hyperlinkcolor" val="tx"/>
                    </a:ext>
                  </a:extLst>
                </a:hlinkClick>
              </a:rPr>
              <a:t>2</a:t>
            </a:r>
            <a:r>
              <a:rPr lang="en-US" dirty="0">
                <a:solidFill>
                  <a:schemeClr val="tx1"/>
                </a:solidFill>
              </a:rPr>
              <a:t>from the nations concerning which the LORD had said to the sons of Israel, “You shall not </a:t>
            </a:r>
          </a:p>
          <a:p>
            <a:endParaRPr lang="en-US" dirty="0">
              <a:solidFill>
                <a:schemeClr val="tx1"/>
              </a:solidFill>
            </a:endParaRPr>
          </a:p>
          <a:p>
            <a:r>
              <a:rPr lang="en-US" dirty="0">
                <a:solidFill>
                  <a:schemeClr val="tx1"/>
                </a:solidFill>
              </a:rPr>
              <a:t>associate with them, nor shall they associate with you, </a:t>
            </a:r>
            <a:r>
              <a:rPr lang="en-US" i="1" dirty="0">
                <a:solidFill>
                  <a:schemeClr val="tx1"/>
                </a:solidFill>
              </a:rPr>
              <a:t>for </a:t>
            </a:r>
            <a:r>
              <a:rPr lang="en-US" dirty="0">
                <a:solidFill>
                  <a:schemeClr val="tx1"/>
                </a:solidFill>
              </a:rPr>
              <a:t>they will surely turn your heart away after their gods.” Solomon </a:t>
            </a:r>
          </a:p>
          <a:p>
            <a:endParaRPr lang="en-US" dirty="0">
              <a:solidFill>
                <a:schemeClr val="tx1"/>
              </a:solidFill>
            </a:endParaRPr>
          </a:p>
          <a:p>
            <a:r>
              <a:rPr lang="en-US" dirty="0">
                <a:solidFill>
                  <a:schemeClr val="tx1"/>
                </a:solidFill>
              </a:rPr>
              <a:t>held fast to these in love. </a:t>
            </a:r>
            <a:r>
              <a:rPr lang="en-US" b="1" dirty="0">
                <a:solidFill>
                  <a:schemeClr val="tx1"/>
                </a:solidFill>
                <a:hlinkClick r:id="rId4">
                  <a:extLst>
                    <a:ext uri="{A12FA001-AC4F-418D-AE19-62706E023703}">
                      <ahyp:hlinkClr xmlns:ahyp="http://schemas.microsoft.com/office/drawing/2018/hyperlinkcolor" val="tx"/>
                    </a:ext>
                  </a:extLst>
                </a:hlinkClick>
              </a:rPr>
              <a:t>3</a:t>
            </a:r>
            <a:r>
              <a:rPr lang="en-US" dirty="0">
                <a:solidFill>
                  <a:schemeClr val="tx1"/>
                </a:solidFill>
              </a:rPr>
              <a:t>He had seven hundred wives, princesses, and three hundred concubines, and his wives turned his </a:t>
            </a:r>
          </a:p>
          <a:p>
            <a:endParaRPr lang="en-US" dirty="0">
              <a:solidFill>
                <a:schemeClr val="tx1"/>
              </a:solidFill>
            </a:endParaRPr>
          </a:p>
          <a:p>
            <a:r>
              <a:rPr lang="en-US" dirty="0">
                <a:solidFill>
                  <a:schemeClr val="tx1"/>
                </a:solidFill>
              </a:rPr>
              <a:t>heart away. </a:t>
            </a:r>
            <a:r>
              <a:rPr lang="en-US" b="1" dirty="0">
                <a:solidFill>
                  <a:schemeClr val="tx1"/>
                </a:solidFill>
                <a:hlinkClick r:id="rId5">
                  <a:extLst>
                    <a:ext uri="{A12FA001-AC4F-418D-AE19-62706E023703}">
                      <ahyp:hlinkClr xmlns:ahyp="http://schemas.microsoft.com/office/drawing/2018/hyperlinkcolor" val="tx"/>
                    </a:ext>
                  </a:extLst>
                </a:hlinkClick>
              </a:rPr>
              <a:t>4</a:t>
            </a:r>
            <a:r>
              <a:rPr lang="en-US" dirty="0">
                <a:solidFill>
                  <a:schemeClr val="tx1"/>
                </a:solidFill>
              </a:rPr>
              <a:t>For when Solomon was old, his wives turned his heart away after other gods; and his heart was not wholly </a:t>
            </a:r>
          </a:p>
          <a:p>
            <a:endParaRPr lang="en-US" dirty="0">
              <a:solidFill>
                <a:schemeClr val="tx1"/>
              </a:solidFill>
            </a:endParaRPr>
          </a:p>
          <a:p>
            <a:r>
              <a:rPr lang="en-US" dirty="0">
                <a:solidFill>
                  <a:schemeClr val="tx1"/>
                </a:solidFill>
              </a:rPr>
              <a:t>devoted to the LORD his God, as the heart of David his father </a:t>
            </a:r>
            <a:r>
              <a:rPr lang="en-US" i="1" dirty="0">
                <a:solidFill>
                  <a:schemeClr val="tx1"/>
                </a:solidFill>
              </a:rPr>
              <a:t>had been.</a:t>
            </a:r>
            <a:r>
              <a:rPr lang="en-US" dirty="0">
                <a:solidFill>
                  <a:schemeClr val="tx1"/>
                </a:solidFill>
              </a:rPr>
              <a:t> </a:t>
            </a:r>
            <a:r>
              <a:rPr lang="en-US" b="1" dirty="0">
                <a:solidFill>
                  <a:schemeClr val="tx1"/>
                </a:solidFill>
                <a:hlinkClick r:id="rId6">
                  <a:extLst>
                    <a:ext uri="{A12FA001-AC4F-418D-AE19-62706E023703}">
                      <ahyp:hlinkClr xmlns:ahyp="http://schemas.microsoft.com/office/drawing/2018/hyperlinkcolor" val="tx"/>
                    </a:ext>
                  </a:extLst>
                </a:hlinkClick>
              </a:rPr>
              <a:t>5</a:t>
            </a:r>
            <a:r>
              <a:rPr lang="en-US" dirty="0">
                <a:solidFill>
                  <a:schemeClr val="tx1"/>
                </a:solidFill>
              </a:rPr>
              <a:t>For Solomon went after Ashtoreth the goddess \</a:t>
            </a:r>
          </a:p>
          <a:p>
            <a:endParaRPr lang="en-US" dirty="0">
              <a:solidFill>
                <a:schemeClr val="tx1"/>
              </a:solidFill>
            </a:endParaRPr>
          </a:p>
          <a:p>
            <a:r>
              <a:rPr lang="en-US" dirty="0">
                <a:solidFill>
                  <a:schemeClr val="tx1"/>
                </a:solidFill>
              </a:rPr>
              <a:t>of the Sidonians and after </a:t>
            </a:r>
            <a:r>
              <a:rPr lang="en-US" dirty="0" err="1">
                <a:solidFill>
                  <a:schemeClr val="tx1"/>
                </a:solidFill>
              </a:rPr>
              <a:t>Milcom</a:t>
            </a:r>
            <a:r>
              <a:rPr lang="en-US" dirty="0">
                <a:solidFill>
                  <a:schemeClr val="tx1"/>
                </a:solidFill>
              </a:rPr>
              <a:t> the detestable idol of the Ammonites. </a:t>
            </a:r>
            <a:r>
              <a:rPr lang="en-US" b="1" dirty="0">
                <a:solidFill>
                  <a:schemeClr val="tx1"/>
                </a:solidFill>
                <a:hlinkClick r:id="rId7">
                  <a:extLst>
                    <a:ext uri="{A12FA001-AC4F-418D-AE19-62706E023703}">
                      <ahyp:hlinkClr xmlns:ahyp="http://schemas.microsoft.com/office/drawing/2018/hyperlinkcolor" val="tx"/>
                    </a:ext>
                  </a:extLst>
                </a:hlinkClick>
              </a:rPr>
              <a:t>6</a:t>
            </a:r>
            <a:r>
              <a:rPr lang="en-US" dirty="0">
                <a:solidFill>
                  <a:schemeClr val="tx1"/>
                </a:solidFill>
              </a:rPr>
              <a:t>Solomon did what was evil in the sight of the </a:t>
            </a:r>
          </a:p>
          <a:p>
            <a:endParaRPr lang="en-US" dirty="0">
              <a:solidFill>
                <a:schemeClr val="tx1"/>
              </a:solidFill>
            </a:endParaRPr>
          </a:p>
          <a:p>
            <a:r>
              <a:rPr lang="en-US" dirty="0">
                <a:solidFill>
                  <a:schemeClr val="tx1"/>
                </a:solidFill>
              </a:rPr>
              <a:t>LORD, and did not follow the LORD fully, as David his father </a:t>
            </a:r>
            <a:r>
              <a:rPr lang="en-US" i="1" dirty="0">
                <a:solidFill>
                  <a:schemeClr val="tx1"/>
                </a:solidFill>
              </a:rPr>
              <a:t>had done.</a:t>
            </a:r>
            <a:r>
              <a:rPr lang="en-US" dirty="0">
                <a:solidFill>
                  <a:schemeClr val="tx1"/>
                </a:solidFill>
              </a:rPr>
              <a:t> </a:t>
            </a:r>
            <a:r>
              <a:rPr lang="en-US" b="1" dirty="0">
                <a:solidFill>
                  <a:schemeClr val="tx1"/>
                </a:solidFill>
                <a:hlinkClick r:id="rId8">
                  <a:extLst>
                    <a:ext uri="{A12FA001-AC4F-418D-AE19-62706E023703}">
                      <ahyp:hlinkClr xmlns:ahyp="http://schemas.microsoft.com/office/drawing/2018/hyperlinkcolor" val="tx"/>
                    </a:ext>
                  </a:extLst>
                </a:hlinkClick>
              </a:rPr>
              <a:t>7</a:t>
            </a:r>
            <a:r>
              <a:rPr lang="en-US" dirty="0">
                <a:solidFill>
                  <a:schemeClr val="tx1"/>
                </a:solidFill>
              </a:rPr>
              <a:t>Then Solomon built a high place for </a:t>
            </a:r>
            <a:r>
              <a:rPr lang="en-US" dirty="0" err="1">
                <a:solidFill>
                  <a:schemeClr val="tx1"/>
                </a:solidFill>
              </a:rPr>
              <a:t>Chemosh</a:t>
            </a:r>
            <a:r>
              <a:rPr lang="en-US" dirty="0">
                <a:solidFill>
                  <a:schemeClr val="tx1"/>
                </a:solidFill>
              </a:rPr>
              <a:t> the </a:t>
            </a:r>
          </a:p>
          <a:p>
            <a:endParaRPr lang="en-US" dirty="0">
              <a:solidFill>
                <a:schemeClr val="tx1"/>
              </a:solidFill>
            </a:endParaRPr>
          </a:p>
          <a:p>
            <a:r>
              <a:rPr lang="en-US" dirty="0">
                <a:solidFill>
                  <a:schemeClr val="tx1"/>
                </a:solidFill>
              </a:rPr>
              <a:t>detestable idol of Moab, on the mountain which is east of Jerusalem, and for </a:t>
            </a:r>
            <a:r>
              <a:rPr lang="en-US" dirty="0" err="1">
                <a:solidFill>
                  <a:schemeClr val="tx1"/>
                </a:solidFill>
              </a:rPr>
              <a:t>Molech</a:t>
            </a:r>
            <a:r>
              <a:rPr lang="en-US" dirty="0">
                <a:solidFill>
                  <a:schemeClr val="tx1"/>
                </a:solidFill>
              </a:rPr>
              <a:t> the detestable idol of the sons of </a:t>
            </a:r>
          </a:p>
          <a:p>
            <a:endParaRPr lang="en-US" dirty="0">
              <a:solidFill>
                <a:schemeClr val="tx1"/>
              </a:solidFill>
            </a:endParaRPr>
          </a:p>
          <a:p>
            <a:r>
              <a:rPr lang="en-US" dirty="0">
                <a:solidFill>
                  <a:schemeClr val="tx1"/>
                </a:solidFill>
              </a:rPr>
              <a:t>Ammon. </a:t>
            </a:r>
            <a:r>
              <a:rPr lang="en-US" b="1" dirty="0">
                <a:solidFill>
                  <a:schemeClr val="tx1"/>
                </a:solidFill>
                <a:hlinkClick r:id="rId9">
                  <a:extLst>
                    <a:ext uri="{A12FA001-AC4F-418D-AE19-62706E023703}">
                      <ahyp:hlinkClr xmlns:ahyp="http://schemas.microsoft.com/office/drawing/2018/hyperlinkcolor" val="tx"/>
                    </a:ext>
                  </a:extLst>
                </a:hlinkClick>
              </a:rPr>
              <a:t>8</a:t>
            </a:r>
            <a:r>
              <a:rPr lang="en-US" dirty="0">
                <a:solidFill>
                  <a:schemeClr val="tx1"/>
                </a:solidFill>
              </a:rPr>
              <a:t>Thus also he did for all his foreign wives, who burned incense and sacrificed to their gods.</a:t>
            </a:r>
            <a:endParaRPr lang="en-US" sz="2000" dirty="0">
              <a:solidFill>
                <a:schemeClr val="tx1"/>
              </a:solidFill>
            </a:endParaRPr>
          </a:p>
        </p:txBody>
      </p:sp>
      <p:sp>
        <p:nvSpPr>
          <p:cNvPr id="4" name="Oval 3">
            <a:extLst>
              <a:ext uri="{FF2B5EF4-FFF2-40B4-BE49-F238E27FC236}">
                <a16:creationId xmlns:a16="http://schemas.microsoft.com/office/drawing/2014/main" id="{7C403815-902E-428B-B5A4-35D209ECB5C8}"/>
              </a:ext>
            </a:extLst>
          </p:cNvPr>
          <p:cNvSpPr/>
          <p:nvPr/>
        </p:nvSpPr>
        <p:spPr>
          <a:xfrm>
            <a:off x="2365695" y="1078685"/>
            <a:ext cx="679509" cy="3893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Oval 4">
            <a:extLst>
              <a:ext uri="{FF2B5EF4-FFF2-40B4-BE49-F238E27FC236}">
                <a16:creationId xmlns:a16="http://schemas.microsoft.com/office/drawing/2014/main" id="{08CF307F-1CFC-4FB8-BFCE-427A85805914}"/>
              </a:ext>
            </a:extLst>
          </p:cNvPr>
          <p:cNvSpPr/>
          <p:nvPr/>
        </p:nvSpPr>
        <p:spPr>
          <a:xfrm>
            <a:off x="7935985" y="2172748"/>
            <a:ext cx="629175" cy="3893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7" name="Straight Connector 6">
            <a:extLst>
              <a:ext uri="{FF2B5EF4-FFF2-40B4-BE49-F238E27FC236}">
                <a16:creationId xmlns:a16="http://schemas.microsoft.com/office/drawing/2014/main" id="{940A8B9A-EC5A-405C-B44F-D614D220153C}"/>
              </a:ext>
            </a:extLst>
          </p:cNvPr>
          <p:cNvCxnSpPr>
            <a:cxnSpLocks/>
          </p:cNvCxnSpPr>
          <p:nvPr/>
        </p:nvCxnSpPr>
        <p:spPr>
          <a:xfrm>
            <a:off x="4093828" y="3682767"/>
            <a:ext cx="4471332"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6BD4F38A-6E68-4E66-B083-991FE06237EB}"/>
              </a:ext>
            </a:extLst>
          </p:cNvPr>
          <p:cNvSpPr/>
          <p:nvPr/>
        </p:nvSpPr>
        <p:spPr>
          <a:xfrm>
            <a:off x="10603685" y="3293380"/>
            <a:ext cx="847287" cy="3893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360628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C9FBFA3-3D38-4700-A806-C8157AF68D05}"/>
              </a:ext>
            </a:extLst>
          </p:cNvPr>
          <p:cNvSpPr/>
          <p:nvPr/>
        </p:nvSpPr>
        <p:spPr>
          <a:xfrm>
            <a:off x="542488" y="2183932"/>
            <a:ext cx="11107024" cy="1926673"/>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JOHN 4</a:t>
            </a:r>
          </a:p>
          <a:p>
            <a:endParaRPr lang="en-US" sz="2000" dirty="0">
              <a:solidFill>
                <a:schemeClr val="tx1"/>
              </a:solidFill>
            </a:endParaRPr>
          </a:p>
          <a:p>
            <a:r>
              <a:rPr lang="en-US" b="1" dirty="0">
                <a:solidFill>
                  <a:schemeClr val="tx1"/>
                </a:solidFill>
                <a:hlinkClick r:id="rId2">
                  <a:extLst>
                    <a:ext uri="{A12FA001-AC4F-418D-AE19-62706E023703}">
                      <ahyp:hlinkClr xmlns:ahyp="http://schemas.microsoft.com/office/drawing/2018/hyperlinkcolor" val="tx"/>
                    </a:ext>
                  </a:extLst>
                </a:hlinkClick>
              </a:rPr>
              <a:t>23</a:t>
            </a:r>
            <a:r>
              <a:rPr lang="en-US" dirty="0">
                <a:solidFill>
                  <a:schemeClr val="tx1"/>
                </a:solidFill>
              </a:rPr>
              <a:t>“But an hour is coming, and now is, when the true worshipers will worship the Father in spirit and truth; for such people the Father seeks to be His worshipers. </a:t>
            </a:r>
            <a:r>
              <a:rPr lang="en-US" b="1" dirty="0">
                <a:solidFill>
                  <a:schemeClr val="tx1"/>
                </a:solidFill>
                <a:hlinkClick r:id="rId3">
                  <a:extLst>
                    <a:ext uri="{A12FA001-AC4F-418D-AE19-62706E023703}">
                      <ahyp:hlinkClr xmlns:ahyp="http://schemas.microsoft.com/office/drawing/2018/hyperlinkcolor" val="tx"/>
                    </a:ext>
                  </a:extLst>
                </a:hlinkClick>
              </a:rPr>
              <a:t>24</a:t>
            </a:r>
            <a:r>
              <a:rPr lang="en-US" dirty="0">
                <a:solidFill>
                  <a:schemeClr val="tx1"/>
                </a:solidFill>
              </a:rPr>
              <a:t>“God is spirit, and those who worship Him must worship in spirit and truth.” </a:t>
            </a:r>
            <a:endParaRPr lang="en-US" sz="2000" dirty="0">
              <a:solidFill>
                <a:schemeClr val="tx1"/>
              </a:solidFill>
            </a:endParaRPr>
          </a:p>
        </p:txBody>
      </p:sp>
      <p:sp>
        <p:nvSpPr>
          <p:cNvPr id="6" name="Rectangle 5">
            <a:extLst>
              <a:ext uri="{FF2B5EF4-FFF2-40B4-BE49-F238E27FC236}">
                <a16:creationId xmlns:a16="http://schemas.microsoft.com/office/drawing/2014/main" id="{A5C81BFF-DB21-4B93-B720-C0B7002B2804}"/>
              </a:ext>
            </a:extLst>
          </p:cNvPr>
          <p:cNvSpPr/>
          <p:nvPr/>
        </p:nvSpPr>
        <p:spPr>
          <a:xfrm>
            <a:off x="542488" y="704674"/>
            <a:ext cx="11107024" cy="81792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WORSHIP ENCOMPASSES  ALL OF OUR LIVES…WE LIVE A LIFESTYLE OF WORSHIP TO THE LORD </a:t>
            </a:r>
          </a:p>
        </p:txBody>
      </p:sp>
    </p:spTree>
    <p:extLst>
      <p:ext uri="{BB962C8B-B14F-4D97-AF65-F5344CB8AC3E}">
        <p14:creationId xmlns:p14="http://schemas.microsoft.com/office/powerpoint/2010/main" val="992373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3592BC5-944C-42F9-AA29-8846F53E42A4}"/>
              </a:ext>
            </a:extLst>
          </p:cNvPr>
          <p:cNvSpPr/>
          <p:nvPr/>
        </p:nvSpPr>
        <p:spPr>
          <a:xfrm>
            <a:off x="542488" y="192947"/>
            <a:ext cx="11107024" cy="601490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1 Chron 16</a:t>
            </a:r>
          </a:p>
          <a:p>
            <a:endParaRPr lang="en-US" b="1" dirty="0">
              <a:solidFill>
                <a:schemeClr val="tx1"/>
              </a:solidFill>
            </a:endParaRPr>
          </a:p>
          <a:p>
            <a:r>
              <a:rPr lang="en-US" b="1" dirty="0">
                <a:solidFill>
                  <a:schemeClr val="tx1"/>
                </a:solidFill>
              </a:rPr>
              <a:t>23</a:t>
            </a:r>
            <a:r>
              <a:rPr lang="en-US" dirty="0">
                <a:solidFill>
                  <a:schemeClr val="tx1"/>
                </a:solidFill>
              </a:rPr>
              <a:t> Sing to the LORD, all the earth; proclaim his salvation day after day. </a:t>
            </a:r>
          </a:p>
          <a:p>
            <a:endParaRPr lang="en-US" dirty="0">
              <a:solidFill>
                <a:schemeClr val="tx1"/>
              </a:solidFill>
            </a:endParaRPr>
          </a:p>
          <a:p>
            <a:r>
              <a:rPr lang="en-US" b="1" dirty="0">
                <a:solidFill>
                  <a:schemeClr val="tx1"/>
                </a:solidFill>
              </a:rPr>
              <a:t>24</a:t>
            </a:r>
            <a:r>
              <a:rPr lang="en-US" dirty="0">
                <a:solidFill>
                  <a:schemeClr val="tx1"/>
                </a:solidFill>
              </a:rPr>
              <a:t> Declare his glory among the nations, his marvelous deeds among all peoples. </a:t>
            </a:r>
          </a:p>
          <a:p>
            <a:endParaRPr lang="en-US" dirty="0">
              <a:solidFill>
                <a:schemeClr val="tx1"/>
              </a:solidFill>
            </a:endParaRPr>
          </a:p>
          <a:p>
            <a:r>
              <a:rPr lang="en-US" b="1" dirty="0">
                <a:solidFill>
                  <a:schemeClr val="tx1"/>
                </a:solidFill>
              </a:rPr>
              <a:t>25</a:t>
            </a:r>
            <a:r>
              <a:rPr lang="en-US" dirty="0">
                <a:solidFill>
                  <a:schemeClr val="tx1"/>
                </a:solidFill>
              </a:rPr>
              <a:t> For great is the LORD and most worthy of praise; he is to be feared above all gods. </a:t>
            </a:r>
          </a:p>
          <a:p>
            <a:endParaRPr lang="en-US" dirty="0">
              <a:solidFill>
                <a:schemeClr val="tx1"/>
              </a:solidFill>
            </a:endParaRPr>
          </a:p>
          <a:p>
            <a:r>
              <a:rPr lang="en-US" b="1" dirty="0">
                <a:solidFill>
                  <a:schemeClr val="tx1"/>
                </a:solidFill>
              </a:rPr>
              <a:t>26</a:t>
            </a:r>
            <a:r>
              <a:rPr lang="en-US" dirty="0">
                <a:solidFill>
                  <a:schemeClr val="tx1"/>
                </a:solidFill>
              </a:rPr>
              <a:t> For all the gods of the nations are idols, but the LORD made the heavens. </a:t>
            </a:r>
          </a:p>
          <a:p>
            <a:endParaRPr lang="en-US" dirty="0">
              <a:solidFill>
                <a:schemeClr val="tx1"/>
              </a:solidFill>
            </a:endParaRPr>
          </a:p>
          <a:p>
            <a:r>
              <a:rPr lang="en-US" b="1" dirty="0">
                <a:solidFill>
                  <a:schemeClr val="tx1"/>
                </a:solidFill>
              </a:rPr>
              <a:t>27</a:t>
            </a:r>
            <a:r>
              <a:rPr lang="en-US" dirty="0">
                <a:solidFill>
                  <a:schemeClr val="tx1"/>
                </a:solidFill>
              </a:rPr>
              <a:t> Splendor and majesty are before him; strength and joy are in his dwelling place.</a:t>
            </a:r>
          </a:p>
          <a:p>
            <a:r>
              <a:rPr lang="en-US" dirty="0">
                <a:solidFill>
                  <a:schemeClr val="tx1"/>
                </a:solidFill>
              </a:rPr>
              <a:t> </a:t>
            </a:r>
          </a:p>
          <a:p>
            <a:r>
              <a:rPr lang="en-US" b="1" dirty="0">
                <a:solidFill>
                  <a:schemeClr val="tx1"/>
                </a:solidFill>
              </a:rPr>
              <a:t>28</a:t>
            </a:r>
            <a:r>
              <a:rPr lang="en-US" dirty="0">
                <a:solidFill>
                  <a:schemeClr val="tx1"/>
                </a:solidFill>
              </a:rPr>
              <a:t>Ascribe to the LORD, all you families of nations, ascribe to the LORD glory and strength. </a:t>
            </a:r>
          </a:p>
          <a:p>
            <a:endParaRPr lang="en-US" dirty="0">
              <a:solidFill>
                <a:schemeClr val="tx1"/>
              </a:solidFill>
            </a:endParaRPr>
          </a:p>
          <a:p>
            <a:r>
              <a:rPr lang="en-US" b="1" dirty="0">
                <a:solidFill>
                  <a:schemeClr val="tx1"/>
                </a:solidFill>
              </a:rPr>
              <a:t>29</a:t>
            </a:r>
            <a:r>
              <a:rPr lang="en-US" dirty="0">
                <a:solidFill>
                  <a:schemeClr val="tx1"/>
                </a:solidFill>
              </a:rPr>
              <a:t> Ascribe to the LORD the glory due his name; bring an offering and come before him. Worship the LORD in the splendor of his holiness. </a:t>
            </a:r>
          </a:p>
          <a:p>
            <a:endParaRPr lang="en-US" dirty="0">
              <a:solidFill>
                <a:schemeClr val="tx1"/>
              </a:solidFill>
            </a:endParaRPr>
          </a:p>
          <a:p>
            <a:r>
              <a:rPr lang="en-US" b="1" dirty="0">
                <a:solidFill>
                  <a:schemeClr val="tx1"/>
                </a:solidFill>
              </a:rPr>
              <a:t>30</a:t>
            </a:r>
            <a:r>
              <a:rPr lang="en-US" dirty="0">
                <a:solidFill>
                  <a:schemeClr val="tx1"/>
                </a:solidFill>
              </a:rPr>
              <a:t> Tremble before him, all the earth! The world is firmly established; it cannot be moved. </a:t>
            </a:r>
          </a:p>
          <a:p>
            <a:endParaRPr lang="en-US" dirty="0">
              <a:solidFill>
                <a:schemeClr val="tx1"/>
              </a:solidFill>
            </a:endParaRPr>
          </a:p>
          <a:p>
            <a:r>
              <a:rPr lang="en-US" b="1" dirty="0">
                <a:solidFill>
                  <a:schemeClr val="tx1"/>
                </a:solidFill>
              </a:rPr>
              <a:t>31</a:t>
            </a:r>
            <a:r>
              <a:rPr lang="en-US" dirty="0">
                <a:solidFill>
                  <a:schemeClr val="tx1"/>
                </a:solidFill>
              </a:rPr>
              <a:t> Let the heavens rejoice, let the earth be glad; let them say among the nations, “The LORD reigns!”</a:t>
            </a:r>
          </a:p>
          <a:p>
            <a:endParaRPr lang="en-US" sz="2000" dirty="0">
              <a:solidFill>
                <a:schemeClr val="tx1"/>
              </a:solidFill>
            </a:endParaRPr>
          </a:p>
        </p:txBody>
      </p:sp>
    </p:spTree>
    <p:extLst>
      <p:ext uri="{BB962C8B-B14F-4D97-AF65-F5344CB8AC3E}">
        <p14:creationId xmlns:p14="http://schemas.microsoft.com/office/powerpoint/2010/main" val="717603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Image result for steam train">
            <a:extLst>
              <a:ext uri="{FF2B5EF4-FFF2-40B4-BE49-F238E27FC236}">
                <a16:creationId xmlns:a16="http://schemas.microsoft.com/office/drawing/2014/main" id="{22D8B395-282C-406F-9931-8D7AAE3B13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8675" y="1619075"/>
            <a:ext cx="7432645" cy="431194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9EBC79AA-8DD3-4223-8B39-D6A1BED0FD0A}"/>
              </a:ext>
            </a:extLst>
          </p:cNvPr>
          <p:cNvSpPr/>
          <p:nvPr/>
        </p:nvSpPr>
        <p:spPr>
          <a:xfrm>
            <a:off x="7600426" y="184558"/>
            <a:ext cx="4420997" cy="156035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THE TRAIN OF SPIRITUAL DISCIPLINES</a:t>
            </a:r>
            <a:endParaRPr lang="en-CA" dirty="0">
              <a:solidFill>
                <a:schemeClr val="tx1"/>
              </a:solidFill>
            </a:endParaRPr>
          </a:p>
        </p:txBody>
      </p:sp>
    </p:spTree>
    <p:extLst>
      <p:ext uri="{BB962C8B-B14F-4D97-AF65-F5344CB8AC3E}">
        <p14:creationId xmlns:p14="http://schemas.microsoft.com/office/powerpoint/2010/main" val="2061032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860A8D1-49AB-4274-97A1-10E5A67B1E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59978" y="1501629"/>
            <a:ext cx="6719582" cy="3514988"/>
          </a:xfrm>
          <a:prstGeom prst="rect">
            <a:avLst/>
          </a:prstGeom>
        </p:spPr>
      </p:pic>
      <p:sp>
        <p:nvSpPr>
          <p:cNvPr id="8" name="Rectangle 7">
            <a:extLst>
              <a:ext uri="{FF2B5EF4-FFF2-40B4-BE49-F238E27FC236}">
                <a16:creationId xmlns:a16="http://schemas.microsoft.com/office/drawing/2014/main" id="{03222394-F117-4917-AACB-47C4843D680E}"/>
              </a:ext>
            </a:extLst>
          </p:cNvPr>
          <p:cNvSpPr/>
          <p:nvPr/>
        </p:nvSpPr>
        <p:spPr>
          <a:xfrm>
            <a:off x="1278293" y="391886"/>
            <a:ext cx="2491273" cy="821094"/>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WHAT IS WORSHIP?</a:t>
            </a:r>
            <a:endParaRPr lang="en-CA" dirty="0">
              <a:solidFill>
                <a:schemeClr val="tx1"/>
              </a:solidFill>
            </a:endParaRPr>
          </a:p>
        </p:txBody>
      </p:sp>
    </p:spTree>
    <p:extLst>
      <p:ext uri="{BB962C8B-B14F-4D97-AF65-F5344CB8AC3E}">
        <p14:creationId xmlns:p14="http://schemas.microsoft.com/office/powerpoint/2010/main" val="3038674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A44930D-2997-4DF7-A550-D9B74B5E0A57}"/>
              </a:ext>
            </a:extLst>
          </p:cNvPr>
          <p:cNvSpPr/>
          <p:nvPr/>
        </p:nvSpPr>
        <p:spPr>
          <a:xfrm>
            <a:off x="788565" y="327171"/>
            <a:ext cx="10803622" cy="5478011"/>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r>
              <a:rPr lang="en-US" sz="2000" dirty="0">
                <a:solidFill>
                  <a:schemeClr val="tx1"/>
                </a:solidFill>
              </a:rPr>
              <a:t>GEN 22</a:t>
            </a:r>
          </a:p>
          <a:p>
            <a:endParaRPr lang="en-US" sz="2000" b="1" dirty="0">
              <a:solidFill>
                <a:schemeClr val="tx1"/>
              </a:solidFill>
              <a:hlinkClick r:id="rId2">
                <a:extLst>
                  <a:ext uri="{A12FA001-AC4F-418D-AE19-62706E023703}">
                    <ahyp:hlinkClr xmlns:ahyp="http://schemas.microsoft.com/office/drawing/2018/hyperlinkcolor" val="tx"/>
                  </a:ext>
                </a:extLst>
              </a:hlinkClick>
            </a:endParaRPr>
          </a:p>
          <a:p>
            <a:r>
              <a:rPr lang="en-US" sz="2000" b="1" dirty="0">
                <a:solidFill>
                  <a:schemeClr val="tx1"/>
                </a:solidFill>
                <a:hlinkClick r:id="rId2">
                  <a:extLst>
                    <a:ext uri="{A12FA001-AC4F-418D-AE19-62706E023703}">
                      <ahyp:hlinkClr xmlns:ahyp="http://schemas.microsoft.com/office/drawing/2018/hyperlinkcolor" val="tx"/>
                    </a:ext>
                  </a:extLst>
                </a:hlinkClick>
              </a:rPr>
              <a:t>1</a:t>
            </a:r>
            <a:r>
              <a:rPr lang="en-US" sz="2000" dirty="0">
                <a:solidFill>
                  <a:schemeClr val="tx1"/>
                </a:solidFill>
              </a:rPr>
              <a:t>Now it came about after these things, that God tested Abraham, and said to him, “Abraham!” And he</a:t>
            </a:r>
          </a:p>
          <a:p>
            <a:endParaRPr lang="en-US" sz="2000" dirty="0">
              <a:solidFill>
                <a:schemeClr val="tx1"/>
              </a:solidFill>
            </a:endParaRPr>
          </a:p>
          <a:p>
            <a:r>
              <a:rPr lang="en-US" sz="2000" dirty="0">
                <a:solidFill>
                  <a:schemeClr val="tx1"/>
                </a:solidFill>
              </a:rPr>
              <a:t> said, “Here I am.” </a:t>
            </a:r>
            <a:r>
              <a:rPr lang="en-US" sz="2000" b="1" dirty="0">
                <a:solidFill>
                  <a:schemeClr val="tx1"/>
                </a:solidFill>
                <a:hlinkClick r:id="rId3">
                  <a:extLst>
                    <a:ext uri="{A12FA001-AC4F-418D-AE19-62706E023703}">
                      <ahyp:hlinkClr xmlns:ahyp="http://schemas.microsoft.com/office/drawing/2018/hyperlinkcolor" val="tx"/>
                    </a:ext>
                  </a:extLst>
                </a:hlinkClick>
              </a:rPr>
              <a:t>2</a:t>
            </a:r>
            <a:r>
              <a:rPr lang="en-US" sz="2000" dirty="0">
                <a:solidFill>
                  <a:schemeClr val="tx1"/>
                </a:solidFill>
              </a:rPr>
              <a:t>He said, “Take now your son, your only son, whom you love, Isaac, and go to the </a:t>
            </a:r>
          </a:p>
          <a:p>
            <a:endParaRPr lang="en-US" sz="2000" dirty="0">
              <a:solidFill>
                <a:schemeClr val="tx1"/>
              </a:solidFill>
            </a:endParaRPr>
          </a:p>
          <a:p>
            <a:r>
              <a:rPr lang="en-US" sz="2000" dirty="0">
                <a:solidFill>
                  <a:schemeClr val="tx1"/>
                </a:solidFill>
              </a:rPr>
              <a:t>land of Moriah, and offer him there as a burnt offering on one of the mountains of which I will tell </a:t>
            </a:r>
          </a:p>
          <a:p>
            <a:r>
              <a:rPr lang="en-US" sz="2000" dirty="0">
                <a:solidFill>
                  <a:schemeClr val="tx1"/>
                </a:solidFill>
              </a:rPr>
              <a:t>	</a:t>
            </a:r>
          </a:p>
          <a:p>
            <a:r>
              <a:rPr lang="en-US" sz="2000" dirty="0">
                <a:solidFill>
                  <a:schemeClr val="tx1"/>
                </a:solidFill>
              </a:rPr>
              <a:t>you.” </a:t>
            </a:r>
            <a:r>
              <a:rPr lang="en-US" sz="2000" b="1" dirty="0">
                <a:solidFill>
                  <a:schemeClr val="tx1"/>
                </a:solidFill>
                <a:hlinkClick r:id="rId4">
                  <a:extLst>
                    <a:ext uri="{A12FA001-AC4F-418D-AE19-62706E023703}">
                      <ahyp:hlinkClr xmlns:ahyp="http://schemas.microsoft.com/office/drawing/2018/hyperlinkcolor" val="tx"/>
                    </a:ext>
                  </a:extLst>
                </a:hlinkClick>
              </a:rPr>
              <a:t>3</a:t>
            </a:r>
            <a:r>
              <a:rPr lang="en-US" sz="2000" dirty="0">
                <a:solidFill>
                  <a:schemeClr val="tx1"/>
                </a:solidFill>
              </a:rPr>
              <a:t>So Abraham rose early in the morning and saddled his donkey, and took two of his young men </a:t>
            </a:r>
          </a:p>
          <a:p>
            <a:endParaRPr lang="en-US" sz="2000" dirty="0">
              <a:solidFill>
                <a:schemeClr val="tx1"/>
              </a:solidFill>
            </a:endParaRPr>
          </a:p>
          <a:p>
            <a:r>
              <a:rPr lang="en-US" sz="2000" dirty="0">
                <a:solidFill>
                  <a:schemeClr val="tx1"/>
                </a:solidFill>
              </a:rPr>
              <a:t>with him and Isaac his son; and he split wood for the burnt offering, and arose and went to the place </a:t>
            </a:r>
          </a:p>
          <a:p>
            <a:endParaRPr lang="en-US" sz="2000" dirty="0">
              <a:solidFill>
                <a:schemeClr val="tx1"/>
              </a:solidFill>
            </a:endParaRPr>
          </a:p>
          <a:p>
            <a:r>
              <a:rPr lang="en-US" sz="2000" dirty="0">
                <a:solidFill>
                  <a:schemeClr val="tx1"/>
                </a:solidFill>
              </a:rPr>
              <a:t>of which God had told him. </a:t>
            </a:r>
            <a:r>
              <a:rPr lang="en-US" sz="2000" b="1" dirty="0">
                <a:solidFill>
                  <a:schemeClr val="tx1"/>
                </a:solidFill>
                <a:hlinkClick r:id="rId5">
                  <a:extLst>
                    <a:ext uri="{A12FA001-AC4F-418D-AE19-62706E023703}">
                      <ahyp:hlinkClr xmlns:ahyp="http://schemas.microsoft.com/office/drawing/2018/hyperlinkcolor" val="tx"/>
                    </a:ext>
                  </a:extLst>
                </a:hlinkClick>
              </a:rPr>
              <a:t>4</a:t>
            </a:r>
            <a:r>
              <a:rPr lang="en-US" sz="2000" dirty="0">
                <a:solidFill>
                  <a:schemeClr val="tx1"/>
                </a:solidFill>
              </a:rPr>
              <a:t>On the third day Abraham raised his eyes and saw the place from a </a:t>
            </a:r>
          </a:p>
          <a:p>
            <a:endParaRPr lang="en-US" sz="2000" dirty="0">
              <a:solidFill>
                <a:schemeClr val="tx1"/>
              </a:solidFill>
            </a:endParaRPr>
          </a:p>
          <a:p>
            <a:r>
              <a:rPr lang="en-US" sz="2000" dirty="0">
                <a:solidFill>
                  <a:schemeClr val="tx1"/>
                </a:solidFill>
              </a:rPr>
              <a:t>distance. </a:t>
            </a:r>
            <a:r>
              <a:rPr lang="en-US" sz="2000" b="1" dirty="0">
                <a:solidFill>
                  <a:schemeClr val="tx1"/>
                </a:solidFill>
                <a:hlinkClick r:id="rId6">
                  <a:extLst>
                    <a:ext uri="{A12FA001-AC4F-418D-AE19-62706E023703}">
                      <ahyp:hlinkClr xmlns:ahyp="http://schemas.microsoft.com/office/drawing/2018/hyperlinkcolor" val="tx"/>
                    </a:ext>
                  </a:extLst>
                </a:hlinkClick>
              </a:rPr>
              <a:t>5</a:t>
            </a:r>
            <a:r>
              <a:rPr lang="en-US" sz="2000" dirty="0">
                <a:solidFill>
                  <a:schemeClr val="tx1"/>
                </a:solidFill>
              </a:rPr>
              <a:t>Abraham said to his young men, “Stay here with the donkey, and I and the lad will go over </a:t>
            </a:r>
          </a:p>
          <a:p>
            <a:endParaRPr lang="en-US" sz="2000" dirty="0">
              <a:solidFill>
                <a:schemeClr val="tx1"/>
              </a:solidFill>
            </a:endParaRPr>
          </a:p>
          <a:p>
            <a:r>
              <a:rPr lang="en-US" sz="2000" dirty="0">
                <a:solidFill>
                  <a:schemeClr val="tx1"/>
                </a:solidFill>
              </a:rPr>
              <a:t>there; and we will worship and return to you.”</a:t>
            </a:r>
          </a:p>
        </p:txBody>
      </p:sp>
      <p:sp>
        <p:nvSpPr>
          <p:cNvPr id="17" name="Oval 16">
            <a:extLst>
              <a:ext uri="{FF2B5EF4-FFF2-40B4-BE49-F238E27FC236}">
                <a16:creationId xmlns:a16="http://schemas.microsoft.com/office/drawing/2014/main" id="{7E938196-4931-4646-9622-C0BB39AA45C0}"/>
              </a:ext>
            </a:extLst>
          </p:cNvPr>
          <p:cNvSpPr/>
          <p:nvPr/>
        </p:nvSpPr>
        <p:spPr>
          <a:xfrm>
            <a:off x="5905850" y="1052818"/>
            <a:ext cx="755009" cy="37750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Oval 7">
            <a:extLst>
              <a:ext uri="{FF2B5EF4-FFF2-40B4-BE49-F238E27FC236}">
                <a16:creationId xmlns:a16="http://schemas.microsoft.com/office/drawing/2014/main" id="{5BE56E36-CD74-4D9D-85A4-E8A7C40856FA}"/>
              </a:ext>
            </a:extLst>
          </p:cNvPr>
          <p:cNvSpPr/>
          <p:nvPr/>
        </p:nvSpPr>
        <p:spPr>
          <a:xfrm>
            <a:off x="2857159" y="2852257"/>
            <a:ext cx="1102445" cy="46419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Oval 8">
            <a:extLst>
              <a:ext uri="{FF2B5EF4-FFF2-40B4-BE49-F238E27FC236}">
                <a16:creationId xmlns:a16="http://schemas.microsoft.com/office/drawing/2014/main" id="{78658132-07F1-4CF7-8F62-22D199A87D56}"/>
              </a:ext>
            </a:extLst>
          </p:cNvPr>
          <p:cNvSpPr/>
          <p:nvPr/>
        </p:nvSpPr>
        <p:spPr>
          <a:xfrm>
            <a:off x="2705448" y="5347983"/>
            <a:ext cx="926985" cy="37750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Rectangle: Rounded Corners 5">
            <a:extLst>
              <a:ext uri="{FF2B5EF4-FFF2-40B4-BE49-F238E27FC236}">
                <a16:creationId xmlns:a16="http://schemas.microsoft.com/office/drawing/2014/main" id="{916C0B61-8C5C-4E1A-838D-88946DA8375D}"/>
              </a:ext>
            </a:extLst>
          </p:cNvPr>
          <p:cNvSpPr/>
          <p:nvPr/>
        </p:nvSpPr>
        <p:spPr>
          <a:xfrm>
            <a:off x="3806890" y="5980922"/>
            <a:ext cx="1184988" cy="690466"/>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To bow down</a:t>
            </a:r>
            <a:endParaRPr lang="en-CA" dirty="0">
              <a:solidFill>
                <a:schemeClr val="tx1"/>
              </a:solidFill>
            </a:endParaRPr>
          </a:p>
        </p:txBody>
      </p:sp>
      <p:cxnSp>
        <p:nvCxnSpPr>
          <p:cNvPr id="11" name="Straight Connector 10">
            <a:extLst>
              <a:ext uri="{FF2B5EF4-FFF2-40B4-BE49-F238E27FC236}">
                <a16:creationId xmlns:a16="http://schemas.microsoft.com/office/drawing/2014/main" id="{EC76D33C-A1D6-41FF-A832-284D1826345F}"/>
              </a:ext>
            </a:extLst>
          </p:cNvPr>
          <p:cNvCxnSpPr>
            <a:stCxn id="6" idx="1"/>
          </p:cNvCxnSpPr>
          <p:nvPr/>
        </p:nvCxnSpPr>
        <p:spPr>
          <a:xfrm flipH="1" flipV="1">
            <a:off x="3168940" y="5725486"/>
            <a:ext cx="637950" cy="6006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3169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8" grpId="0" animBg="1"/>
      <p:bldP spid="9"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3F23523-A645-4CC7-B7E8-58FED312DA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4016" y="807560"/>
            <a:ext cx="4254504" cy="5542226"/>
          </a:xfrm>
          <a:prstGeom prst="rect">
            <a:avLst/>
          </a:prstGeom>
        </p:spPr>
      </p:pic>
      <p:sp>
        <p:nvSpPr>
          <p:cNvPr id="7" name="Oval 6">
            <a:extLst>
              <a:ext uri="{FF2B5EF4-FFF2-40B4-BE49-F238E27FC236}">
                <a16:creationId xmlns:a16="http://schemas.microsoft.com/office/drawing/2014/main" id="{7E318D5E-0BFE-429C-8FC4-444CD3750749}"/>
              </a:ext>
            </a:extLst>
          </p:cNvPr>
          <p:cNvSpPr/>
          <p:nvPr/>
        </p:nvSpPr>
        <p:spPr>
          <a:xfrm>
            <a:off x="7215546" y="289419"/>
            <a:ext cx="1545772" cy="1287625"/>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WHERE IS THE BAND?</a:t>
            </a:r>
            <a:endParaRPr lang="en-CA" dirty="0">
              <a:solidFill>
                <a:schemeClr val="tx1"/>
              </a:solidFill>
            </a:endParaRPr>
          </a:p>
        </p:txBody>
      </p:sp>
      <p:sp>
        <p:nvSpPr>
          <p:cNvPr id="8" name="Oval 7">
            <a:extLst>
              <a:ext uri="{FF2B5EF4-FFF2-40B4-BE49-F238E27FC236}">
                <a16:creationId xmlns:a16="http://schemas.microsoft.com/office/drawing/2014/main" id="{044F49B5-78BD-40C9-83DF-A91FEA43542B}"/>
              </a:ext>
            </a:extLst>
          </p:cNvPr>
          <p:cNvSpPr/>
          <p:nvPr/>
        </p:nvSpPr>
        <p:spPr>
          <a:xfrm>
            <a:off x="6579509" y="3517641"/>
            <a:ext cx="1545772" cy="1287625"/>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NOT EVEN A GUITAR?</a:t>
            </a:r>
            <a:endParaRPr lang="en-CA" dirty="0">
              <a:solidFill>
                <a:schemeClr val="tx1"/>
              </a:solidFill>
            </a:endParaRPr>
          </a:p>
        </p:txBody>
      </p:sp>
      <p:sp>
        <p:nvSpPr>
          <p:cNvPr id="11" name="Oval 10">
            <a:extLst>
              <a:ext uri="{FF2B5EF4-FFF2-40B4-BE49-F238E27FC236}">
                <a16:creationId xmlns:a16="http://schemas.microsoft.com/office/drawing/2014/main" id="{2C47BD79-074B-4BAA-862E-E41E9A1FE20E}"/>
              </a:ext>
            </a:extLst>
          </p:cNvPr>
          <p:cNvSpPr/>
          <p:nvPr/>
        </p:nvSpPr>
        <p:spPr>
          <a:xfrm>
            <a:off x="9181323" y="998375"/>
            <a:ext cx="1408923" cy="1287625"/>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NO FLAGS?</a:t>
            </a:r>
            <a:endParaRPr lang="en-CA" dirty="0">
              <a:solidFill>
                <a:schemeClr val="tx1"/>
              </a:solidFill>
            </a:endParaRPr>
          </a:p>
        </p:txBody>
      </p:sp>
      <p:sp>
        <p:nvSpPr>
          <p:cNvPr id="12" name="Oval 11">
            <a:extLst>
              <a:ext uri="{FF2B5EF4-FFF2-40B4-BE49-F238E27FC236}">
                <a16:creationId xmlns:a16="http://schemas.microsoft.com/office/drawing/2014/main" id="{5D56689B-6C90-4450-9BAE-85DD9B403158}"/>
              </a:ext>
            </a:extLst>
          </p:cNvPr>
          <p:cNvSpPr/>
          <p:nvPr/>
        </p:nvSpPr>
        <p:spPr>
          <a:xfrm>
            <a:off x="7352395" y="2052734"/>
            <a:ext cx="1408923" cy="1287625"/>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CHOIR?</a:t>
            </a:r>
            <a:endParaRPr lang="en-CA" dirty="0">
              <a:solidFill>
                <a:schemeClr val="tx1"/>
              </a:solidFill>
            </a:endParaRPr>
          </a:p>
        </p:txBody>
      </p:sp>
      <p:sp>
        <p:nvSpPr>
          <p:cNvPr id="14" name="Oval 13">
            <a:extLst>
              <a:ext uri="{FF2B5EF4-FFF2-40B4-BE49-F238E27FC236}">
                <a16:creationId xmlns:a16="http://schemas.microsoft.com/office/drawing/2014/main" id="{E304CE1B-7FBF-4B65-A902-1C4F97C72B83}"/>
              </a:ext>
            </a:extLst>
          </p:cNvPr>
          <p:cNvSpPr/>
          <p:nvPr/>
        </p:nvSpPr>
        <p:spPr>
          <a:xfrm>
            <a:off x="9181323" y="3578673"/>
            <a:ext cx="1408923" cy="1287625"/>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SONGS?</a:t>
            </a:r>
            <a:endParaRPr lang="en-CA" sz="1600" dirty="0">
              <a:solidFill>
                <a:schemeClr val="tx1"/>
              </a:solidFill>
            </a:endParaRPr>
          </a:p>
        </p:txBody>
      </p:sp>
      <p:sp>
        <p:nvSpPr>
          <p:cNvPr id="15" name="Rectangle 14">
            <a:extLst>
              <a:ext uri="{FF2B5EF4-FFF2-40B4-BE49-F238E27FC236}">
                <a16:creationId xmlns:a16="http://schemas.microsoft.com/office/drawing/2014/main" id="{421BBE42-1DC7-45EF-A420-63100D50418F}"/>
              </a:ext>
            </a:extLst>
          </p:cNvPr>
          <p:cNvSpPr/>
          <p:nvPr/>
        </p:nvSpPr>
        <p:spPr>
          <a:xfrm>
            <a:off x="522558" y="112137"/>
            <a:ext cx="3142705" cy="821094"/>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FIRST MENTION OF WORSHIP IN THE BIBLE</a:t>
            </a:r>
            <a:endParaRPr lang="en-CA" dirty="0">
              <a:solidFill>
                <a:schemeClr val="tx1"/>
              </a:solidFill>
            </a:endParaRPr>
          </a:p>
        </p:txBody>
      </p:sp>
    </p:spTree>
    <p:extLst>
      <p:ext uri="{BB962C8B-B14F-4D97-AF65-F5344CB8AC3E}">
        <p14:creationId xmlns:p14="http://schemas.microsoft.com/office/powerpoint/2010/main" val="2059747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1" grpId="0" animBg="1"/>
      <p:bldP spid="12"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A0369F46-A410-49B0-8DF9-0495E27ED605}"/>
              </a:ext>
            </a:extLst>
          </p:cNvPr>
          <p:cNvSpPr/>
          <p:nvPr/>
        </p:nvSpPr>
        <p:spPr>
          <a:xfrm>
            <a:off x="4383034" y="155796"/>
            <a:ext cx="3761492" cy="1713751"/>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HIS HEART</a:t>
            </a:r>
          </a:p>
          <a:p>
            <a:pPr algn="ctr"/>
            <a:r>
              <a:rPr lang="en-US" dirty="0">
                <a:solidFill>
                  <a:schemeClr val="tx1"/>
                </a:solidFill>
              </a:rPr>
              <a:t>Did the blessing and promises of God eclipse God in Abraham’s heart.</a:t>
            </a:r>
            <a:endParaRPr lang="en-CA" dirty="0">
              <a:solidFill>
                <a:schemeClr val="tx1"/>
              </a:solidFill>
            </a:endParaRPr>
          </a:p>
        </p:txBody>
      </p:sp>
      <p:sp>
        <p:nvSpPr>
          <p:cNvPr id="3" name="Rectangle 2">
            <a:extLst>
              <a:ext uri="{FF2B5EF4-FFF2-40B4-BE49-F238E27FC236}">
                <a16:creationId xmlns:a16="http://schemas.microsoft.com/office/drawing/2014/main" id="{C64BFD7D-D080-4798-9FD0-5BDCA4070378}"/>
              </a:ext>
            </a:extLst>
          </p:cNvPr>
          <p:cNvSpPr/>
          <p:nvPr/>
        </p:nvSpPr>
        <p:spPr>
          <a:xfrm>
            <a:off x="520117" y="246276"/>
            <a:ext cx="2659311" cy="76639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SPECIFICS OF WHAT GOD WAS TESTING?</a:t>
            </a:r>
            <a:endParaRPr lang="en-CA" dirty="0">
              <a:solidFill>
                <a:schemeClr val="tx1"/>
              </a:solidFill>
            </a:endParaRPr>
          </a:p>
        </p:txBody>
      </p:sp>
      <p:sp>
        <p:nvSpPr>
          <p:cNvPr id="4" name="Oval 3">
            <a:extLst>
              <a:ext uri="{FF2B5EF4-FFF2-40B4-BE49-F238E27FC236}">
                <a16:creationId xmlns:a16="http://schemas.microsoft.com/office/drawing/2014/main" id="{F74B8B76-3CC0-4F53-8E2D-932315EEFF99}"/>
              </a:ext>
            </a:extLst>
          </p:cNvPr>
          <p:cNvSpPr/>
          <p:nvPr/>
        </p:nvSpPr>
        <p:spPr>
          <a:xfrm>
            <a:off x="4383034" y="2391576"/>
            <a:ext cx="3761492" cy="1713751"/>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HIS TRUST</a:t>
            </a:r>
          </a:p>
          <a:p>
            <a:pPr algn="ctr"/>
            <a:r>
              <a:rPr lang="en-CA" dirty="0">
                <a:solidFill>
                  <a:schemeClr val="tx1"/>
                </a:solidFill>
              </a:rPr>
              <a:t>What God had promised him.  His future.  His provider</a:t>
            </a:r>
          </a:p>
        </p:txBody>
      </p:sp>
      <p:sp>
        <p:nvSpPr>
          <p:cNvPr id="5" name="Oval 4">
            <a:extLst>
              <a:ext uri="{FF2B5EF4-FFF2-40B4-BE49-F238E27FC236}">
                <a16:creationId xmlns:a16="http://schemas.microsoft.com/office/drawing/2014/main" id="{E751F8B8-ECD1-46C3-AFF6-1048AD852289}"/>
              </a:ext>
            </a:extLst>
          </p:cNvPr>
          <p:cNvSpPr/>
          <p:nvPr/>
        </p:nvSpPr>
        <p:spPr>
          <a:xfrm>
            <a:off x="4383034" y="4627356"/>
            <a:ext cx="3761492" cy="1713751"/>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SACRIFICE</a:t>
            </a:r>
          </a:p>
          <a:p>
            <a:pPr algn="ctr"/>
            <a:r>
              <a:rPr lang="en-CA" dirty="0">
                <a:solidFill>
                  <a:schemeClr val="tx1"/>
                </a:solidFill>
              </a:rPr>
              <a:t>It cost Abraham something.</a:t>
            </a:r>
          </a:p>
        </p:txBody>
      </p:sp>
    </p:spTree>
    <p:extLst>
      <p:ext uri="{BB962C8B-B14F-4D97-AF65-F5344CB8AC3E}">
        <p14:creationId xmlns:p14="http://schemas.microsoft.com/office/powerpoint/2010/main" val="1353997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6E1DE98-A7BD-4245-AC48-4D8939585EF9}"/>
              </a:ext>
            </a:extLst>
          </p:cNvPr>
          <p:cNvSpPr/>
          <p:nvPr/>
        </p:nvSpPr>
        <p:spPr>
          <a:xfrm>
            <a:off x="520117" y="3740892"/>
            <a:ext cx="11148969" cy="196362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ISAIAH 29: 13</a:t>
            </a:r>
          </a:p>
          <a:p>
            <a:endParaRPr lang="en-US" dirty="0">
              <a:solidFill>
                <a:schemeClr val="tx1"/>
              </a:solidFill>
            </a:endParaRPr>
          </a:p>
          <a:p>
            <a:r>
              <a:rPr lang="en-US" dirty="0">
                <a:solidFill>
                  <a:schemeClr val="tx1"/>
                </a:solidFill>
              </a:rPr>
              <a:t>Then the Lord said, "Because this people draw near with their words And honor Me with their lip service, But they </a:t>
            </a:r>
          </a:p>
          <a:p>
            <a:endParaRPr lang="en-US" dirty="0">
              <a:solidFill>
                <a:schemeClr val="tx1"/>
              </a:solidFill>
            </a:endParaRPr>
          </a:p>
          <a:p>
            <a:r>
              <a:rPr lang="en-US" dirty="0">
                <a:solidFill>
                  <a:schemeClr val="tx1"/>
                </a:solidFill>
              </a:rPr>
              <a:t>remove their hearts far from Me, And their reverence for Me consists of tradition learned by rote,</a:t>
            </a:r>
            <a:endParaRPr lang="en-US" sz="2000" dirty="0">
              <a:solidFill>
                <a:schemeClr val="tx1"/>
              </a:solidFill>
            </a:endParaRPr>
          </a:p>
        </p:txBody>
      </p:sp>
      <p:sp>
        <p:nvSpPr>
          <p:cNvPr id="10" name="Rectangle 9">
            <a:extLst>
              <a:ext uri="{FF2B5EF4-FFF2-40B4-BE49-F238E27FC236}">
                <a16:creationId xmlns:a16="http://schemas.microsoft.com/office/drawing/2014/main" id="{8DA3E29C-CED5-4C19-9CE7-F019BD492833}"/>
              </a:ext>
            </a:extLst>
          </p:cNvPr>
          <p:cNvSpPr/>
          <p:nvPr/>
        </p:nvSpPr>
        <p:spPr>
          <a:xfrm>
            <a:off x="520117" y="1348233"/>
            <a:ext cx="11148969" cy="151840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Exo 32</a:t>
            </a:r>
            <a:endParaRPr lang="en-CA" dirty="0">
              <a:solidFill>
                <a:schemeClr val="tx1"/>
              </a:solidFill>
            </a:endParaRPr>
          </a:p>
          <a:p>
            <a:r>
              <a:rPr lang="en-CA" b="1" dirty="0">
                <a:solidFill>
                  <a:schemeClr val="tx1"/>
                </a:solidFill>
              </a:rPr>
              <a:t>8</a:t>
            </a:r>
            <a:r>
              <a:rPr lang="en-CA" dirty="0">
                <a:solidFill>
                  <a:schemeClr val="tx1"/>
                </a:solidFill>
              </a:rPr>
              <a:t> "They have quickly turned aside from the way which I commanded them. They have made for themselves a molten calf, and have worshiped it and have sacrificed to it and said, 'This is your god, O Israel, who brought you up from the land of Egypt!' "</a:t>
            </a:r>
          </a:p>
        </p:txBody>
      </p:sp>
      <p:sp>
        <p:nvSpPr>
          <p:cNvPr id="11" name="Rectangle 10">
            <a:extLst>
              <a:ext uri="{FF2B5EF4-FFF2-40B4-BE49-F238E27FC236}">
                <a16:creationId xmlns:a16="http://schemas.microsoft.com/office/drawing/2014/main" id="{B9C416D3-6DE2-4585-8EE5-2B78059FEA14}"/>
              </a:ext>
            </a:extLst>
          </p:cNvPr>
          <p:cNvSpPr/>
          <p:nvPr/>
        </p:nvSpPr>
        <p:spPr>
          <a:xfrm>
            <a:off x="520117" y="221110"/>
            <a:ext cx="1786855" cy="56745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HEART</a:t>
            </a:r>
            <a:endParaRPr lang="en-CA" dirty="0">
              <a:solidFill>
                <a:schemeClr val="tx1"/>
              </a:solidFill>
            </a:endParaRPr>
          </a:p>
        </p:txBody>
      </p:sp>
      <p:sp>
        <p:nvSpPr>
          <p:cNvPr id="14" name="Oval 13">
            <a:extLst>
              <a:ext uri="{FF2B5EF4-FFF2-40B4-BE49-F238E27FC236}">
                <a16:creationId xmlns:a16="http://schemas.microsoft.com/office/drawing/2014/main" id="{0F8531CA-C5F7-47A9-8747-2858E0FE61BC}"/>
              </a:ext>
            </a:extLst>
          </p:cNvPr>
          <p:cNvSpPr/>
          <p:nvPr/>
        </p:nvSpPr>
        <p:spPr>
          <a:xfrm>
            <a:off x="1778466" y="5132264"/>
            <a:ext cx="755009" cy="37750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Oval 14">
            <a:extLst>
              <a:ext uri="{FF2B5EF4-FFF2-40B4-BE49-F238E27FC236}">
                <a16:creationId xmlns:a16="http://schemas.microsoft.com/office/drawing/2014/main" id="{CD65419E-6CC3-4EB3-9F99-0780C688305A}"/>
              </a:ext>
            </a:extLst>
          </p:cNvPr>
          <p:cNvSpPr/>
          <p:nvPr/>
        </p:nvSpPr>
        <p:spPr>
          <a:xfrm>
            <a:off x="6283354" y="4533951"/>
            <a:ext cx="755009" cy="37750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468541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E91EDC0-6412-414F-BEAF-E77F9C1BECA3}"/>
              </a:ext>
            </a:extLst>
          </p:cNvPr>
          <p:cNvSpPr/>
          <p:nvPr/>
        </p:nvSpPr>
        <p:spPr>
          <a:xfrm>
            <a:off x="377504" y="4768456"/>
            <a:ext cx="11459362" cy="1837189"/>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b="1" dirty="0">
              <a:solidFill>
                <a:schemeClr val="tx1"/>
              </a:solidFill>
            </a:endParaRPr>
          </a:p>
          <a:p>
            <a:r>
              <a:rPr lang="en-US" b="1" dirty="0">
                <a:solidFill>
                  <a:schemeClr val="tx1"/>
                </a:solidFill>
              </a:rPr>
              <a:t>HEB 11</a:t>
            </a:r>
          </a:p>
          <a:p>
            <a:endParaRPr lang="en-US" b="1" dirty="0">
              <a:solidFill>
                <a:schemeClr val="tx1"/>
              </a:solidFill>
            </a:endParaRPr>
          </a:p>
          <a:p>
            <a:r>
              <a:rPr lang="en-US" b="1" dirty="0">
                <a:solidFill>
                  <a:schemeClr val="tx1"/>
                </a:solidFill>
              </a:rPr>
              <a:t>17 </a:t>
            </a:r>
            <a:r>
              <a:rPr lang="en-US" dirty="0">
                <a:solidFill>
                  <a:schemeClr val="tx1"/>
                </a:solidFill>
              </a:rPr>
              <a:t>By faith Abraham, when he was tested, offered up Isaac on the altar. He who had received the promises was ready to offer his one and only son,</a:t>
            </a:r>
            <a:r>
              <a:rPr lang="en-US" b="1" dirty="0">
                <a:solidFill>
                  <a:schemeClr val="tx1"/>
                </a:solidFill>
                <a:hlinkClick r:id="rId2">
                  <a:extLst>
                    <a:ext uri="{A12FA001-AC4F-418D-AE19-62706E023703}">
                      <ahyp:hlinkClr xmlns:ahyp="http://schemas.microsoft.com/office/drawing/2018/hyperlinkcolor" val="tx"/>
                    </a:ext>
                  </a:extLst>
                </a:hlinkClick>
              </a:rPr>
              <a:t>18</a:t>
            </a:r>
            <a:r>
              <a:rPr lang="en-US" dirty="0">
                <a:solidFill>
                  <a:schemeClr val="tx1"/>
                </a:solidFill>
              </a:rPr>
              <a:t>even though God had said to him, “Through Isaac your offspring will be </a:t>
            </a:r>
            <a:r>
              <a:rPr lang="en-US" dirty="0" err="1">
                <a:solidFill>
                  <a:schemeClr val="tx1"/>
                </a:solidFill>
              </a:rPr>
              <a:t>reckoned.”</a:t>
            </a:r>
            <a:r>
              <a:rPr lang="en-US" i="1" dirty="0" err="1">
                <a:solidFill>
                  <a:schemeClr val="tx1"/>
                </a:solidFill>
                <a:hlinkClick r:id="rId3">
                  <a:extLst>
                    <a:ext uri="{A12FA001-AC4F-418D-AE19-62706E023703}">
                      <ahyp:hlinkClr xmlns:ahyp="http://schemas.microsoft.com/office/drawing/2018/hyperlinkcolor" val="tx"/>
                    </a:ext>
                  </a:extLst>
                </a:hlinkClick>
              </a:rPr>
              <a:t>b</a:t>
            </a:r>
            <a:r>
              <a:rPr lang="en-US" i="1" dirty="0">
                <a:solidFill>
                  <a:schemeClr val="tx1"/>
                </a:solidFill>
              </a:rPr>
              <a:t> </a:t>
            </a:r>
            <a:r>
              <a:rPr lang="en-US" b="1" dirty="0">
                <a:solidFill>
                  <a:schemeClr val="tx1"/>
                </a:solidFill>
                <a:hlinkClick r:id="rId4">
                  <a:extLst>
                    <a:ext uri="{A12FA001-AC4F-418D-AE19-62706E023703}">
                      <ahyp:hlinkClr xmlns:ahyp="http://schemas.microsoft.com/office/drawing/2018/hyperlinkcolor" val="tx"/>
                    </a:ext>
                  </a:extLst>
                </a:hlinkClick>
              </a:rPr>
              <a:t>19</a:t>
            </a:r>
            <a:r>
              <a:rPr lang="en-US" dirty="0">
                <a:solidFill>
                  <a:schemeClr val="tx1"/>
                </a:solidFill>
              </a:rPr>
              <a:t>Abraham reasoned that God could raise the dead, and in a sense, he did receive Isaac back from death.</a:t>
            </a:r>
            <a:endParaRPr lang="en-US" sz="2000" dirty="0">
              <a:solidFill>
                <a:schemeClr val="tx1"/>
              </a:solidFill>
            </a:endParaRPr>
          </a:p>
        </p:txBody>
      </p:sp>
      <p:sp>
        <p:nvSpPr>
          <p:cNvPr id="5" name="Rectangle 4">
            <a:extLst>
              <a:ext uri="{FF2B5EF4-FFF2-40B4-BE49-F238E27FC236}">
                <a16:creationId xmlns:a16="http://schemas.microsoft.com/office/drawing/2014/main" id="{D7941775-92CB-4F61-A658-62B4300D0494}"/>
              </a:ext>
            </a:extLst>
          </p:cNvPr>
          <p:cNvSpPr/>
          <p:nvPr/>
        </p:nvSpPr>
        <p:spPr>
          <a:xfrm>
            <a:off x="377504" y="3112315"/>
            <a:ext cx="11459362" cy="1227589"/>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a:solidFill>
                  <a:schemeClr val="tx1"/>
                </a:solidFill>
              </a:rPr>
              <a:t>GEN 17</a:t>
            </a:r>
          </a:p>
          <a:p>
            <a:endParaRPr lang="en-US" sz="2000">
              <a:solidFill>
                <a:schemeClr val="tx1"/>
              </a:solidFill>
            </a:endParaRPr>
          </a:p>
          <a:p>
            <a:r>
              <a:rPr lang="en-US">
                <a:solidFill>
                  <a:schemeClr val="tx1"/>
                </a:solidFill>
              </a:rPr>
              <a:t>"But My covenant I will establish with Isaac, whom Sarah will bear to you at this season next year."</a:t>
            </a:r>
            <a:endParaRPr lang="en-US" sz="2000" dirty="0">
              <a:solidFill>
                <a:schemeClr val="tx1"/>
              </a:solidFill>
            </a:endParaRPr>
          </a:p>
        </p:txBody>
      </p:sp>
      <p:sp>
        <p:nvSpPr>
          <p:cNvPr id="6" name="Rectangle 5">
            <a:extLst>
              <a:ext uri="{FF2B5EF4-FFF2-40B4-BE49-F238E27FC236}">
                <a16:creationId xmlns:a16="http://schemas.microsoft.com/office/drawing/2014/main" id="{F1037B1A-5EC0-4897-91B9-71F92B667056}"/>
              </a:ext>
            </a:extLst>
          </p:cNvPr>
          <p:cNvSpPr/>
          <p:nvPr/>
        </p:nvSpPr>
        <p:spPr>
          <a:xfrm>
            <a:off x="377504" y="1020617"/>
            <a:ext cx="11459362" cy="181031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GEN 12</a:t>
            </a:r>
          </a:p>
          <a:p>
            <a:endParaRPr lang="en-US" sz="2000" dirty="0">
              <a:solidFill>
                <a:schemeClr val="tx1"/>
              </a:solidFill>
            </a:endParaRPr>
          </a:p>
          <a:p>
            <a:r>
              <a:rPr lang="en-US" b="1" dirty="0">
                <a:solidFill>
                  <a:schemeClr val="tx1"/>
                </a:solidFill>
                <a:hlinkClick r:id="rId5">
                  <a:extLst>
                    <a:ext uri="{A12FA001-AC4F-418D-AE19-62706E023703}">
                      <ahyp:hlinkClr xmlns:ahyp="http://schemas.microsoft.com/office/drawing/2018/hyperlinkcolor" val="tx"/>
                    </a:ext>
                  </a:extLst>
                </a:hlinkClick>
              </a:rPr>
              <a:t>2</a:t>
            </a:r>
            <a:r>
              <a:rPr lang="en-US" dirty="0">
                <a:solidFill>
                  <a:schemeClr val="tx1"/>
                </a:solidFill>
              </a:rPr>
              <a:t>I will make you into a great nation, and I will bless you; I will make your name great, so that you will be a blessing.</a:t>
            </a:r>
          </a:p>
          <a:p>
            <a:r>
              <a:rPr lang="en-US" b="1" dirty="0">
                <a:solidFill>
                  <a:schemeClr val="tx1"/>
                </a:solidFill>
                <a:hlinkClick r:id="rId6">
                  <a:extLst>
                    <a:ext uri="{A12FA001-AC4F-418D-AE19-62706E023703}">
                      <ahyp:hlinkClr xmlns:ahyp="http://schemas.microsoft.com/office/drawing/2018/hyperlinkcolor" val="tx"/>
                    </a:ext>
                  </a:extLst>
                </a:hlinkClick>
              </a:rPr>
              <a:t>3</a:t>
            </a:r>
            <a:r>
              <a:rPr lang="en-US" dirty="0">
                <a:solidFill>
                  <a:schemeClr val="tx1"/>
                </a:solidFill>
              </a:rPr>
              <a:t>I will bless those who bless you and curse those who curse you; and all the families of the earth will be blessed through you.</a:t>
            </a:r>
            <a:r>
              <a:rPr lang="en-US" i="1" dirty="0">
                <a:solidFill>
                  <a:schemeClr val="tx1"/>
                </a:solidFill>
              </a:rPr>
              <a:t> </a:t>
            </a:r>
            <a:r>
              <a:rPr lang="en-US" dirty="0">
                <a:solidFill>
                  <a:schemeClr val="tx1"/>
                </a:solidFill>
              </a:rPr>
              <a:t>”</a:t>
            </a:r>
          </a:p>
          <a:p>
            <a:endParaRPr lang="en-US" sz="2000" dirty="0">
              <a:solidFill>
                <a:schemeClr val="tx1"/>
              </a:solidFill>
            </a:endParaRPr>
          </a:p>
        </p:txBody>
      </p:sp>
      <p:sp>
        <p:nvSpPr>
          <p:cNvPr id="7" name="Rectangle 6">
            <a:extLst>
              <a:ext uri="{FF2B5EF4-FFF2-40B4-BE49-F238E27FC236}">
                <a16:creationId xmlns:a16="http://schemas.microsoft.com/office/drawing/2014/main" id="{B2CA1086-7050-4503-B4E0-F134E083C981}"/>
              </a:ext>
            </a:extLst>
          </p:cNvPr>
          <p:cNvSpPr/>
          <p:nvPr/>
        </p:nvSpPr>
        <p:spPr>
          <a:xfrm>
            <a:off x="377504" y="171774"/>
            <a:ext cx="1786855" cy="56745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TRUST</a:t>
            </a:r>
            <a:endParaRPr lang="en-CA" dirty="0">
              <a:solidFill>
                <a:schemeClr val="tx1"/>
              </a:solidFill>
            </a:endParaRPr>
          </a:p>
        </p:txBody>
      </p:sp>
    </p:spTree>
    <p:extLst>
      <p:ext uri="{BB962C8B-B14F-4D97-AF65-F5344CB8AC3E}">
        <p14:creationId xmlns:p14="http://schemas.microsoft.com/office/powerpoint/2010/main" val="1388865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D7F401C-D001-42B4-A1C5-9CDC082804E9}"/>
              </a:ext>
            </a:extLst>
          </p:cNvPr>
          <p:cNvSpPr/>
          <p:nvPr/>
        </p:nvSpPr>
        <p:spPr>
          <a:xfrm>
            <a:off x="520117" y="5347585"/>
            <a:ext cx="11216081" cy="1289305"/>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HEB 13: 15</a:t>
            </a:r>
          </a:p>
          <a:p>
            <a:endParaRPr lang="en-US" dirty="0">
              <a:solidFill>
                <a:schemeClr val="tx1"/>
              </a:solidFill>
            </a:endParaRPr>
          </a:p>
          <a:p>
            <a:r>
              <a:rPr lang="en-US" dirty="0">
                <a:solidFill>
                  <a:schemeClr val="tx1"/>
                </a:solidFill>
              </a:rPr>
              <a:t>Through Him then, let us continually offer up a sacrifice of praise to God, that is, the fruit of lips that give thanks to His name.</a:t>
            </a:r>
            <a:br>
              <a:rPr lang="en-US" dirty="0"/>
            </a:br>
            <a:endParaRPr lang="en-US" dirty="0">
              <a:solidFill>
                <a:schemeClr val="tx1"/>
              </a:solidFill>
            </a:endParaRPr>
          </a:p>
        </p:txBody>
      </p:sp>
      <p:sp>
        <p:nvSpPr>
          <p:cNvPr id="4" name="Rectangle 3">
            <a:extLst>
              <a:ext uri="{FF2B5EF4-FFF2-40B4-BE49-F238E27FC236}">
                <a16:creationId xmlns:a16="http://schemas.microsoft.com/office/drawing/2014/main" id="{F2E3AA06-F253-4828-8264-C7FBDEE79587}"/>
              </a:ext>
            </a:extLst>
          </p:cNvPr>
          <p:cNvSpPr/>
          <p:nvPr/>
        </p:nvSpPr>
        <p:spPr>
          <a:xfrm>
            <a:off x="520117" y="952151"/>
            <a:ext cx="11216081" cy="2705449"/>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2 SAM 24</a:t>
            </a:r>
          </a:p>
          <a:p>
            <a:r>
              <a:rPr lang="en-US" dirty="0">
                <a:solidFill>
                  <a:schemeClr val="tx1"/>
                </a:solidFill>
              </a:rPr>
              <a:t> </a:t>
            </a:r>
            <a:r>
              <a:rPr lang="en-US" b="1" dirty="0">
                <a:solidFill>
                  <a:schemeClr val="tx1"/>
                </a:solidFill>
                <a:hlinkClick r:id="rId2">
                  <a:extLst>
                    <a:ext uri="{A12FA001-AC4F-418D-AE19-62706E023703}">
                      <ahyp:hlinkClr xmlns:ahyp="http://schemas.microsoft.com/office/drawing/2018/hyperlinkcolor" val="tx"/>
                    </a:ext>
                  </a:extLst>
                </a:hlinkClick>
              </a:rPr>
              <a:t>20</a:t>
            </a:r>
            <a:r>
              <a:rPr lang="en-US" dirty="0">
                <a:solidFill>
                  <a:schemeClr val="tx1"/>
                </a:solidFill>
              </a:rPr>
              <a:t>Araunah looked down and saw the king and his servants crossing over toward him; and </a:t>
            </a:r>
            <a:r>
              <a:rPr lang="en-US" dirty="0" err="1">
                <a:solidFill>
                  <a:schemeClr val="tx1"/>
                </a:solidFill>
              </a:rPr>
              <a:t>Araunah</a:t>
            </a:r>
            <a:r>
              <a:rPr lang="en-US" dirty="0">
                <a:solidFill>
                  <a:schemeClr val="tx1"/>
                </a:solidFill>
              </a:rPr>
              <a:t> went out and bowed his face to the ground before the king. </a:t>
            </a:r>
            <a:r>
              <a:rPr lang="en-US" b="1" dirty="0">
                <a:solidFill>
                  <a:schemeClr val="tx1"/>
                </a:solidFill>
                <a:hlinkClick r:id="rId3">
                  <a:extLst>
                    <a:ext uri="{A12FA001-AC4F-418D-AE19-62706E023703}">
                      <ahyp:hlinkClr xmlns:ahyp="http://schemas.microsoft.com/office/drawing/2018/hyperlinkcolor" val="tx"/>
                    </a:ext>
                  </a:extLst>
                </a:hlinkClick>
              </a:rPr>
              <a:t>21</a:t>
            </a:r>
            <a:r>
              <a:rPr lang="en-US" dirty="0">
                <a:solidFill>
                  <a:schemeClr val="tx1"/>
                </a:solidFill>
              </a:rPr>
              <a:t>Then </a:t>
            </a:r>
            <a:r>
              <a:rPr lang="en-US" dirty="0" err="1">
                <a:solidFill>
                  <a:schemeClr val="tx1"/>
                </a:solidFill>
              </a:rPr>
              <a:t>Araunah</a:t>
            </a:r>
            <a:r>
              <a:rPr lang="en-US" dirty="0">
                <a:solidFill>
                  <a:schemeClr val="tx1"/>
                </a:solidFill>
              </a:rPr>
              <a:t> said, “Why has my lord the king come to his servant?” And David said, “To buy the threshing floor from you, in order to build an altar to the LORD, that the plague may be held back from the people.” </a:t>
            </a:r>
            <a:r>
              <a:rPr lang="en-US" b="1" dirty="0">
                <a:solidFill>
                  <a:schemeClr val="tx1"/>
                </a:solidFill>
                <a:hlinkClick r:id="rId4">
                  <a:extLst>
                    <a:ext uri="{A12FA001-AC4F-418D-AE19-62706E023703}">
                      <ahyp:hlinkClr xmlns:ahyp="http://schemas.microsoft.com/office/drawing/2018/hyperlinkcolor" val="tx"/>
                    </a:ext>
                  </a:extLst>
                </a:hlinkClick>
              </a:rPr>
              <a:t>22</a:t>
            </a:r>
            <a:r>
              <a:rPr lang="en-US" dirty="0">
                <a:solidFill>
                  <a:schemeClr val="tx1"/>
                </a:solidFill>
              </a:rPr>
              <a:t>Araunah said to David, “Let my lord the king take and offer up what is good in his sight. Look, the oxen for the burnt offering, the threshing sledges and the yokes of the oxen for the wood. </a:t>
            </a:r>
            <a:r>
              <a:rPr lang="en-US" b="1" dirty="0">
                <a:solidFill>
                  <a:schemeClr val="tx1"/>
                </a:solidFill>
                <a:hlinkClick r:id="rId5">
                  <a:extLst>
                    <a:ext uri="{A12FA001-AC4F-418D-AE19-62706E023703}">
                      <ahyp:hlinkClr xmlns:ahyp="http://schemas.microsoft.com/office/drawing/2018/hyperlinkcolor" val="tx"/>
                    </a:ext>
                  </a:extLst>
                </a:hlinkClick>
              </a:rPr>
              <a:t>23</a:t>
            </a:r>
            <a:r>
              <a:rPr lang="en-US" dirty="0">
                <a:solidFill>
                  <a:schemeClr val="tx1"/>
                </a:solidFill>
              </a:rPr>
              <a:t>“Everything, O king, </a:t>
            </a:r>
            <a:r>
              <a:rPr lang="en-US" dirty="0" err="1">
                <a:solidFill>
                  <a:schemeClr val="tx1"/>
                </a:solidFill>
              </a:rPr>
              <a:t>Araunah</a:t>
            </a:r>
            <a:r>
              <a:rPr lang="en-US" dirty="0">
                <a:solidFill>
                  <a:schemeClr val="tx1"/>
                </a:solidFill>
              </a:rPr>
              <a:t> gives to the king.” And </a:t>
            </a:r>
            <a:r>
              <a:rPr lang="en-US" dirty="0" err="1">
                <a:solidFill>
                  <a:schemeClr val="tx1"/>
                </a:solidFill>
              </a:rPr>
              <a:t>Araunah</a:t>
            </a:r>
            <a:r>
              <a:rPr lang="en-US" dirty="0">
                <a:solidFill>
                  <a:schemeClr val="tx1"/>
                </a:solidFill>
              </a:rPr>
              <a:t> said to the king, “May the LORD your God accept you.”</a:t>
            </a:r>
            <a:r>
              <a:rPr lang="en-US" b="1" dirty="0">
                <a:solidFill>
                  <a:schemeClr val="tx1"/>
                </a:solidFill>
                <a:hlinkClick r:id="rId6">
                  <a:extLst>
                    <a:ext uri="{A12FA001-AC4F-418D-AE19-62706E023703}">
                      <ahyp:hlinkClr xmlns:ahyp="http://schemas.microsoft.com/office/drawing/2018/hyperlinkcolor" val="tx"/>
                    </a:ext>
                  </a:extLst>
                </a:hlinkClick>
              </a:rPr>
              <a:t>24</a:t>
            </a:r>
            <a:r>
              <a:rPr lang="en-US" dirty="0">
                <a:solidFill>
                  <a:schemeClr val="tx1"/>
                </a:solidFill>
              </a:rPr>
              <a:t>However, the king said to </a:t>
            </a:r>
            <a:r>
              <a:rPr lang="en-US" dirty="0" err="1">
                <a:solidFill>
                  <a:schemeClr val="tx1"/>
                </a:solidFill>
              </a:rPr>
              <a:t>Araunah</a:t>
            </a:r>
            <a:r>
              <a:rPr lang="en-US" dirty="0">
                <a:solidFill>
                  <a:schemeClr val="tx1"/>
                </a:solidFill>
              </a:rPr>
              <a:t>, “No, but I will surely buy </a:t>
            </a:r>
            <a:r>
              <a:rPr lang="en-US" i="1" dirty="0">
                <a:solidFill>
                  <a:schemeClr val="tx1"/>
                </a:solidFill>
              </a:rPr>
              <a:t>it</a:t>
            </a:r>
            <a:r>
              <a:rPr lang="en-US" dirty="0">
                <a:solidFill>
                  <a:schemeClr val="tx1"/>
                </a:solidFill>
              </a:rPr>
              <a:t> from you for a price, for I will not offer burnt offerings to the LORD my God which cost me nothing.” So David bought the threshing floor and the oxen for fifty shekels of silver. </a:t>
            </a:r>
            <a:endParaRPr lang="en-US" sz="2000" dirty="0">
              <a:solidFill>
                <a:schemeClr val="tx1"/>
              </a:solidFill>
            </a:endParaRPr>
          </a:p>
        </p:txBody>
      </p:sp>
      <p:sp>
        <p:nvSpPr>
          <p:cNvPr id="5" name="Rectangle 4">
            <a:extLst>
              <a:ext uri="{FF2B5EF4-FFF2-40B4-BE49-F238E27FC236}">
                <a16:creationId xmlns:a16="http://schemas.microsoft.com/office/drawing/2014/main" id="{F0BAD5F8-E0AF-4413-9E8D-80C4EE7390ED}"/>
              </a:ext>
            </a:extLst>
          </p:cNvPr>
          <p:cNvSpPr/>
          <p:nvPr/>
        </p:nvSpPr>
        <p:spPr>
          <a:xfrm>
            <a:off x="520117" y="221110"/>
            <a:ext cx="1786855" cy="56745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SACRIFICE</a:t>
            </a:r>
            <a:endParaRPr lang="en-CA" dirty="0">
              <a:solidFill>
                <a:schemeClr val="tx1"/>
              </a:solidFill>
            </a:endParaRPr>
          </a:p>
        </p:txBody>
      </p:sp>
      <p:cxnSp>
        <p:nvCxnSpPr>
          <p:cNvPr id="7" name="Straight Connector 6">
            <a:extLst>
              <a:ext uri="{FF2B5EF4-FFF2-40B4-BE49-F238E27FC236}">
                <a16:creationId xmlns:a16="http://schemas.microsoft.com/office/drawing/2014/main" id="{CCCDB082-DEB2-4CB3-89E5-213C92CEBA6A}"/>
              </a:ext>
            </a:extLst>
          </p:cNvPr>
          <p:cNvCxnSpPr/>
          <p:nvPr/>
        </p:nvCxnSpPr>
        <p:spPr>
          <a:xfrm>
            <a:off x="2709645" y="3556932"/>
            <a:ext cx="1484851"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A21BB9C-E3F9-4EA3-89F6-699F5705AD87}"/>
              </a:ext>
            </a:extLst>
          </p:cNvPr>
          <p:cNvSpPr/>
          <p:nvPr/>
        </p:nvSpPr>
        <p:spPr>
          <a:xfrm>
            <a:off x="520117" y="3898584"/>
            <a:ext cx="11216081" cy="120801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br>
              <a:rPr lang="en-US" dirty="0"/>
            </a:br>
            <a:r>
              <a:rPr lang="en-US" dirty="0">
                <a:solidFill>
                  <a:schemeClr val="tx1"/>
                </a:solidFill>
              </a:rPr>
              <a:t>ROM 12</a:t>
            </a:r>
          </a:p>
          <a:p>
            <a:r>
              <a:rPr lang="en-US" dirty="0">
                <a:solidFill>
                  <a:schemeClr val="tx1"/>
                </a:solidFill>
              </a:rPr>
              <a:t> 1.Therefore I urge you, brethren, by the mercies of God, to present your bodies a living and holy sacrifice, acceptable to God, </a:t>
            </a:r>
            <a:r>
              <a:rPr lang="en-US" i="1" dirty="0">
                <a:solidFill>
                  <a:schemeClr val="tx1"/>
                </a:solidFill>
              </a:rPr>
              <a:t>which is</a:t>
            </a:r>
            <a:r>
              <a:rPr lang="en-US" dirty="0">
                <a:solidFill>
                  <a:schemeClr val="tx1"/>
                </a:solidFill>
              </a:rPr>
              <a:t> your spiritual service of worship.</a:t>
            </a:r>
          </a:p>
        </p:txBody>
      </p:sp>
    </p:spTree>
    <p:extLst>
      <p:ext uri="{BB962C8B-B14F-4D97-AF65-F5344CB8AC3E}">
        <p14:creationId xmlns:p14="http://schemas.microsoft.com/office/powerpoint/2010/main" val="3689009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9" grpId="0" animBg="1"/>
    </p:bld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12807</TotalTime>
  <Words>415</Words>
  <Application>Microsoft Office PowerPoint</Application>
  <PresentationFormat>Widescreen</PresentationFormat>
  <Paragraphs>111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Gill Sans MT</vt:lpstr>
      <vt:lpstr>Parcel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Nicholas Russell</dc:creator>
  <cp:lastModifiedBy>Nicholas Russell</cp:lastModifiedBy>
  <cp:revision>73</cp:revision>
  <dcterms:created xsi:type="dcterms:W3CDTF">2019-02-19T21:10:38Z</dcterms:created>
  <dcterms:modified xsi:type="dcterms:W3CDTF">2019-03-10T16:35:12Z</dcterms:modified>
</cp:coreProperties>
</file>